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  <p:sldMasterId id="2147483674" r:id="rId2"/>
    <p:sldMasterId id="2147483690" r:id="rId3"/>
    <p:sldMasterId id="2147483702" r:id="rId4"/>
  </p:sldMasterIdLst>
  <p:sldIdLst>
    <p:sldId id="256" r:id="rId5"/>
    <p:sldId id="305" r:id="rId6"/>
    <p:sldId id="286" r:id="rId7"/>
    <p:sldId id="272" r:id="rId8"/>
    <p:sldId id="274" r:id="rId9"/>
    <p:sldId id="275" r:id="rId10"/>
    <p:sldId id="264" r:id="rId11"/>
    <p:sldId id="262" r:id="rId12"/>
    <p:sldId id="265" r:id="rId13"/>
    <p:sldId id="266" r:id="rId14"/>
    <p:sldId id="276" r:id="rId15"/>
    <p:sldId id="267" r:id="rId16"/>
    <p:sldId id="270" r:id="rId17"/>
    <p:sldId id="277" r:id="rId18"/>
    <p:sldId id="278" r:id="rId19"/>
    <p:sldId id="260" r:id="rId20"/>
    <p:sldId id="287" r:id="rId21"/>
    <p:sldId id="288" r:id="rId22"/>
    <p:sldId id="306" r:id="rId23"/>
    <p:sldId id="289" r:id="rId24"/>
    <p:sldId id="257" r:id="rId25"/>
    <p:sldId id="290" r:id="rId26"/>
    <p:sldId id="291" r:id="rId27"/>
    <p:sldId id="307" r:id="rId28"/>
    <p:sldId id="293" r:id="rId29"/>
    <p:sldId id="292" r:id="rId30"/>
    <p:sldId id="295" r:id="rId31"/>
    <p:sldId id="294" r:id="rId32"/>
    <p:sldId id="296" r:id="rId33"/>
    <p:sldId id="297" r:id="rId34"/>
    <p:sldId id="298" r:id="rId35"/>
    <p:sldId id="299" r:id="rId36"/>
    <p:sldId id="300" r:id="rId37"/>
    <p:sldId id="302" r:id="rId38"/>
    <p:sldId id="303" r:id="rId39"/>
    <p:sldId id="28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BEF"/>
    <a:srgbClr val="FF770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76"/>
    <p:restoredTop sz="95659"/>
  </p:normalViewPr>
  <p:slideViewPr>
    <p:cSldViewPr snapToGrid="0">
      <p:cViewPr varScale="1">
        <p:scale>
          <a:sx n="103" d="100"/>
          <a:sy n="103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Y-Values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trendline>
            <c:spPr>
              <a:ln w="38100" cap="rnd">
                <a:solidFill>
                  <a:srgbClr val="FF0000"/>
                </a:solidFill>
                <a:prstDash val="solid"/>
              </a:ln>
              <a:effectLst/>
            </c:spPr>
            <c:trendlineType val="linear"/>
            <c:forward val="15"/>
            <c:backward val="12"/>
            <c:dispRSqr val="0"/>
            <c:dispEq val="1"/>
            <c:trendlineLbl>
              <c:layout>
                <c:manualLayout>
                  <c:x val="-0.30537882625896978"/>
                  <c:y val="5.0670701880986893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8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800" b="1" baseline="0" dirty="0">
                        <a:solidFill>
                          <a:schemeClr val="tx1"/>
                        </a:solidFill>
                      </a:rPr>
                      <a:t>y = 19.47x - 234.29</a:t>
                    </a:r>
                    <a:endParaRPr lang="en-US" sz="1800" b="1" dirty="0">
                      <a:solidFill>
                        <a:schemeClr val="tx1"/>
                      </a:solidFill>
                    </a:endParaRP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Sheet1!$B$2:$B$9</c:f>
              <c:numCache>
                <c:formatCode>General</c:formatCode>
                <c:ptCount val="8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0">
                  <c:v>25</c:v>
                </c:pt>
                <c:pt idx="1">
                  <c:v>70</c:v>
                </c:pt>
                <c:pt idx="2">
                  <c:v>380</c:v>
                </c:pt>
                <c:pt idx="3">
                  <c:v>550</c:v>
                </c:pt>
                <c:pt idx="4">
                  <c:v>610</c:v>
                </c:pt>
                <c:pt idx="5">
                  <c:v>1220</c:v>
                </c:pt>
                <c:pt idx="6">
                  <c:v>830</c:v>
                </c:pt>
                <c:pt idx="7">
                  <c:v>1450</c:v>
                </c:pt>
              </c:numCache>
            </c:numRef>
          </c:yVal>
          <c:bubbleSize>
            <c:numLit>
              <c:formatCode>General</c:formatCode>
              <c:ptCount val="8"/>
              <c:pt idx="0">
                <c:v>1</c:v>
              </c:pt>
              <c:pt idx="1">
                <c:v>1</c:v>
              </c:pt>
              <c:pt idx="2">
                <c:v>1</c:v>
              </c:pt>
              <c:pt idx="3">
                <c:v>1</c:v>
              </c:pt>
              <c:pt idx="4">
                <c:v>1</c:v>
              </c:pt>
              <c:pt idx="5">
                <c:v>1</c:v>
              </c:pt>
              <c:pt idx="6">
                <c:v>1</c:v>
              </c:pt>
              <c:pt idx="7">
                <c:v>1</c:v>
              </c:pt>
            </c:numLit>
          </c:bubbleSize>
          <c:bubble3D val="0"/>
          <c:extLst>
            <c:ext xmlns:c16="http://schemas.microsoft.com/office/drawing/2014/chart" uri="{C3380CC4-5D6E-409C-BE32-E72D297353CC}">
              <c16:uniqueId val="{00000000-685E-6244-BB70-68076206B4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"/>
        <c:showNegBubbles val="0"/>
        <c:axId val="698424528"/>
        <c:axId val="943646688"/>
      </c:bubbleChart>
      <c:valAx>
        <c:axId val="698424528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3646688"/>
        <c:crosses val="autoZero"/>
        <c:crossBetween val="midCat"/>
      </c:valAx>
      <c:valAx>
        <c:axId val="943646688"/>
        <c:scaling>
          <c:orientation val="minMax"/>
          <c:max val="1750"/>
          <c:min val="-35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84245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Y-Values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trendline>
            <c:spPr>
              <a:ln w="38100" cap="rnd">
                <a:solidFill>
                  <a:srgbClr val="FF0000"/>
                </a:solidFill>
                <a:prstDash val="solid"/>
              </a:ln>
              <a:effectLst/>
            </c:spPr>
            <c:trendlineType val="linear"/>
            <c:forward val="15"/>
            <c:backward val="12"/>
            <c:dispRSqr val="0"/>
            <c:dispEq val="1"/>
            <c:trendlineLbl>
              <c:layout>
                <c:manualLayout>
                  <c:x val="-1.1344804958468891E-3"/>
                  <c:y val="-2.4612474648666616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 b="1" baseline="0" dirty="0">
                        <a:solidFill>
                          <a:schemeClr val="tx1"/>
                        </a:solidFill>
                      </a:rPr>
                      <a:t>y = 19.47x - 234.29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Sheet1!$B$2:$B$9</c:f>
              <c:numCache>
                <c:formatCode>General</c:formatCode>
                <c:ptCount val="8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0">
                  <c:v>25</c:v>
                </c:pt>
                <c:pt idx="1">
                  <c:v>70</c:v>
                </c:pt>
                <c:pt idx="2">
                  <c:v>380</c:v>
                </c:pt>
                <c:pt idx="3">
                  <c:v>550</c:v>
                </c:pt>
                <c:pt idx="4">
                  <c:v>610</c:v>
                </c:pt>
                <c:pt idx="5">
                  <c:v>1220</c:v>
                </c:pt>
                <c:pt idx="6">
                  <c:v>830</c:v>
                </c:pt>
                <c:pt idx="7">
                  <c:v>1450</c:v>
                </c:pt>
              </c:numCache>
            </c:numRef>
          </c:yVal>
          <c:bubbleSize>
            <c:numLit>
              <c:formatCode>General</c:formatCode>
              <c:ptCount val="8"/>
              <c:pt idx="0">
                <c:v>1</c:v>
              </c:pt>
              <c:pt idx="1">
                <c:v>1</c:v>
              </c:pt>
              <c:pt idx="2">
                <c:v>1</c:v>
              </c:pt>
              <c:pt idx="3">
                <c:v>1</c:v>
              </c:pt>
              <c:pt idx="4">
                <c:v>1</c:v>
              </c:pt>
              <c:pt idx="5">
                <c:v>1</c:v>
              </c:pt>
              <c:pt idx="6">
                <c:v>1</c:v>
              </c:pt>
              <c:pt idx="7">
                <c:v>1</c:v>
              </c:pt>
            </c:numLit>
          </c:bubbleSize>
          <c:bubble3D val="0"/>
          <c:extLst>
            <c:ext xmlns:c16="http://schemas.microsoft.com/office/drawing/2014/chart" uri="{C3380CC4-5D6E-409C-BE32-E72D297353CC}">
              <c16:uniqueId val="{00000000-685E-6244-BB70-68076206B4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"/>
        <c:showNegBubbles val="0"/>
        <c:axId val="698424528"/>
        <c:axId val="943646688"/>
      </c:bubbleChart>
      <c:valAx>
        <c:axId val="698424528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3646688"/>
        <c:crosses val="autoZero"/>
        <c:crossBetween val="midCat"/>
      </c:valAx>
      <c:valAx>
        <c:axId val="943646688"/>
        <c:scaling>
          <c:orientation val="minMax"/>
          <c:max val="1750"/>
          <c:min val="-35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84245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y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 w="25400">
              <a:noFill/>
            </a:ln>
            <a:effectLst/>
          </c:spPr>
          <c:invertIfNegative val="0"/>
          <c:trendline>
            <c:spPr>
              <a:ln w="38100" cap="rnd">
                <a:solidFill>
                  <a:srgbClr val="FF0000"/>
                </a:solidFill>
                <a:prstDash val="solid"/>
              </a:ln>
              <a:effectLst/>
            </c:spPr>
            <c:trendlineType val="poly"/>
            <c:order val="2"/>
            <c:forward val="0.5"/>
            <c:dispRSqr val="0"/>
            <c:dispEq val="1"/>
            <c:trendlineLbl>
              <c:layout>
                <c:manualLayout>
                  <c:x val="2.6635989853911711E-2"/>
                  <c:y val="-5.7680192656294878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Sheet1!$C$2:$C$7</c:f>
              <c:numCache>
                <c:formatCode>General</c:formatCode>
                <c:ptCount val="6"/>
                <c:pt idx="0">
                  <c:v>2.1</c:v>
                </c:pt>
                <c:pt idx="1">
                  <c:v>7.7</c:v>
                </c:pt>
                <c:pt idx="2">
                  <c:v>13.6</c:v>
                </c:pt>
                <c:pt idx="3">
                  <c:v>27.2</c:v>
                </c:pt>
                <c:pt idx="4">
                  <c:v>40.9</c:v>
                </c:pt>
                <c:pt idx="5">
                  <c:v>61.1</c:v>
                </c:pt>
              </c:numCache>
            </c:numRef>
          </c:yVal>
          <c:bubbleSize>
            <c:numLit>
              <c:formatCode>General</c:formatCode>
              <c:ptCount val="6"/>
              <c:pt idx="0">
                <c:v>1</c:v>
              </c:pt>
              <c:pt idx="1">
                <c:v>1</c:v>
              </c:pt>
              <c:pt idx="2">
                <c:v>1</c:v>
              </c:pt>
              <c:pt idx="3">
                <c:v>1</c:v>
              </c:pt>
              <c:pt idx="4">
                <c:v>1</c:v>
              </c:pt>
              <c:pt idx="5">
                <c:v>1</c:v>
              </c:pt>
            </c:numLit>
          </c:bubbleSize>
          <c:bubble3D val="0"/>
          <c:extLst>
            <c:ext xmlns:c16="http://schemas.microsoft.com/office/drawing/2014/chart" uri="{C3380CC4-5D6E-409C-BE32-E72D297353CC}">
              <c16:uniqueId val="{00000000-1275-4843-9B10-1FBEB55F58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5"/>
        <c:showNegBubbles val="0"/>
        <c:axId val="625141440"/>
        <c:axId val="695785824"/>
      </c:bubbleChart>
      <c:valAx>
        <c:axId val="625141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5785824"/>
        <c:crosses val="autoZero"/>
        <c:crossBetween val="midCat"/>
      </c:valAx>
      <c:valAx>
        <c:axId val="695785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51414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9771555118110238"/>
          <c:y val="0.42840628516201495"/>
          <c:w val="0.20228447026961566"/>
          <c:h val="6.64130750778118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trendline>
            <c:name>Quadratic</c:name>
            <c:spPr>
              <a:ln w="28575" cap="rnd">
                <a:solidFill>
                  <a:srgbClr val="FFC000"/>
                </a:solidFill>
              </a:ln>
              <a:effectLst/>
            </c:spPr>
            <c:trendlineType val="poly"/>
            <c:order val="2"/>
            <c:dispRSqr val="0"/>
            <c:dispEq val="0"/>
          </c:trendline>
          <c:trendline>
            <c:name>Linear</c:name>
            <c:spPr>
              <a:ln w="28575" cap="rnd">
                <a:solidFill>
                  <a:srgbClr val="0070C0"/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name>Cubic</c:name>
            <c:spPr>
              <a:ln w="28575" cap="rnd">
                <a:solidFill>
                  <a:srgbClr val="FF0000"/>
                </a:solidFill>
              </a:ln>
              <a:effectLst/>
            </c:spPr>
            <c:trendlineType val="poly"/>
            <c:order val="3"/>
            <c:dispRSqr val="0"/>
            <c:dispEq val="0"/>
          </c:trendline>
          <c:xVal>
            <c:numRef>
              <c:f>Sheet1!$A$2:$A$200</c:f>
              <c:numCache>
                <c:formatCode>General</c:formatCode>
                <c:ptCount val="199"/>
                <c:pt idx="0">
                  <c:v>1.8780521685608444</c:v>
                </c:pt>
                <c:pt idx="1">
                  <c:v>2.8612345852651599</c:v>
                </c:pt>
                <c:pt idx="2">
                  <c:v>1.0440820136775397</c:v>
                </c:pt>
                <c:pt idx="3">
                  <c:v>1.8140040280593765</c:v>
                </c:pt>
                <c:pt idx="4">
                  <c:v>2.0412292036239958</c:v>
                </c:pt>
                <c:pt idx="5">
                  <c:v>1.4887460981049394</c:v>
                </c:pt>
                <c:pt idx="6">
                  <c:v>1.7775186300392156</c:v>
                </c:pt>
                <c:pt idx="7">
                  <c:v>1.7169889543839036</c:v>
                </c:pt>
                <c:pt idx="8">
                  <c:v>0.7716280608788888</c:v>
                </c:pt>
                <c:pt idx="9">
                  <c:v>1.0976102274855242</c:v>
                </c:pt>
                <c:pt idx="10">
                  <c:v>1.1345496696022297</c:v>
                </c:pt>
                <c:pt idx="11">
                  <c:v>0.50861522078521071</c:v>
                </c:pt>
                <c:pt idx="12">
                  <c:v>1.5123521598176284</c:v>
                </c:pt>
                <c:pt idx="13">
                  <c:v>2.3888391902539565</c:v>
                </c:pt>
                <c:pt idx="14">
                  <c:v>1.2205889113882296</c:v>
                </c:pt>
                <c:pt idx="15">
                  <c:v>1.3166819177719149</c:v>
                </c:pt>
                <c:pt idx="16">
                  <c:v>1.9736979811505115</c:v>
                </c:pt>
                <c:pt idx="17">
                  <c:v>1.0959968781447984</c:v>
                </c:pt>
                <c:pt idx="18">
                  <c:v>1.4596858123871601</c:v>
                </c:pt>
                <c:pt idx="19">
                  <c:v>0.67712583677203697</c:v>
                </c:pt>
                <c:pt idx="20">
                  <c:v>1.1698743610556752</c:v>
                </c:pt>
                <c:pt idx="21">
                  <c:v>1.3211976586659908</c:v>
                </c:pt>
                <c:pt idx="22">
                  <c:v>0.94825785708997057</c:v>
                </c:pt>
                <c:pt idx="23">
                  <c:v>1.9785951307979965</c:v>
                </c:pt>
                <c:pt idx="24">
                  <c:v>1.7992627455258325</c:v>
                </c:pt>
                <c:pt idx="25">
                  <c:v>0.10331885794699322</c:v>
                </c:pt>
                <c:pt idx="26">
                  <c:v>1.9149968258548613</c:v>
                </c:pt>
                <c:pt idx="27">
                  <c:v>0.37618633126704448</c:v>
                </c:pt>
                <c:pt idx="28">
                  <c:v>1.1697661555479248</c:v>
                </c:pt>
                <c:pt idx="29">
                  <c:v>2.034035804338103</c:v>
                </c:pt>
                <c:pt idx="30">
                  <c:v>1.1929999751820493</c:v>
                </c:pt>
                <c:pt idx="31">
                  <c:v>2.7988596916296364</c:v>
                </c:pt>
                <c:pt idx="32">
                  <c:v>1.9936097760455345</c:v>
                </c:pt>
                <c:pt idx="33">
                  <c:v>2.1673747471598706</c:v>
                </c:pt>
                <c:pt idx="34">
                  <c:v>1.7822252430224077</c:v>
                </c:pt>
                <c:pt idx="35">
                  <c:v>1.7419900921280165</c:v>
                </c:pt>
                <c:pt idx="36">
                  <c:v>1.2120415877468396</c:v>
                </c:pt>
                <c:pt idx="37">
                  <c:v>1.0489181119980084</c:v>
                </c:pt>
                <c:pt idx="38">
                  <c:v>1.0580450155393997</c:v>
                </c:pt>
                <c:pt idx="39">
                  <c:v>1.6293166869848061</c:v>
                </c:pt>
                <c:pt idx="40">
                  <c:v>1.776429846234691</c:v>
                </c:pt>
                <c:pt idx="41">
                  <c:v>0.91871196828626767</c:v>
                </c:pt>
                <c:pt idx="42">
                  <c:v>2.143629382488522</c:v>
                </c:pt>
                <c:pt idx="43">
                  <c:v>1.6814893479615263</c:v>
                </c:pt>
                <c:pt idx="44">
                  <c:v>1.1302630998364478</c:v>
                </c:pt>
                <c:pt idx="45">
                  <c:v>1.6154405037225439</c:v>
                </c:pt>
                <c:pt idx="46">
                  <c:v>0.99120923089293933</c:v>
                </c:pt>
                <c:pt idx="47">
                  <c:v>1.6502194585680647</c:v>
                </c:pt>
                <c:pt idx="48">
                  <c:v>0.59241940556775874</c:v>
                </c:pt>
                <c:pt idx="49">
                  <c:v>1.1540955245833127</c:v>
                </c:pt>
                <c:pt idx="50">
                  <c:v>2.5727256835824961</c:v>
                </c:pt>
                <c:pt idx="51">
                  <c:v>1.8112726172850153</c:v>
                </c:pt>
                <c:pt idx="52">
                  <c:v>1.2128851035836481</c:v>
                </c:pt>
                <c:pt idx="53">
                  <c:v>2.6019708613353458</c:v>
                </c:pt>
                <c:pt idx="54">
                  <c:v>2.099546828099176</c:v>
                </c:pt>
                <c:pt idx="55">
                  <c:v>1.3992371018013872</c:v>
                </c:pt>
                <c:pt idx="56">
                  <c:v>1.4657292012007437</c:v>
                </c:pt>
                <c:pt idx="57">
                  <c:v>1.9507109786165024</c:v>
                </c:pt>
                <c:pt idx="58">
                  <c:v>1.5765158332668125</c:v>
                </c:pt>
                <c:pt idx="59">
                  <c:v>1.092838569265044</c:v>
                </c:pt>
                <c:pt idx="60">
                  <c:v>2.6699909794267329</c:v>
                </c:pt>
                <c:pt idx="61">
                  <c:v>1.8525904227852619</c:v>
                </c:pt>
                <c:pt idx="62">
                  <c:v>0.14370896330410263</c:v>
                </c:pt>
                <c:pt idx="63">
                  <c:v>1.5405876402491221</c:v>
                </c:pt>
                <c:pt idx="64">
                  <c:v>1.2984593717824084</c:v>
                </c:pt>
                <c:pt idx="65">
                  <c:v>0.63931486351535816</c:v>
                </c:pt>
                <c:pt idx="66">
                  <c:v>1.7614896269843121</c:v>
                </c:pt>
                <c:pt idx="67">
                  <c:v>1.1775872627605399</c:v>
                </c:pt>
                <c:pt idx="68">
                  <c:v>2.5536197659639388</c:v>
                </c:pt>
                <c:pt idx="69">
                  <c:v>1.3973375672853061</c:v>
                </c:pt>
                <c:pt idx="70">
                  <c:v>1.6793610378559169</c:v>
                </c:pt>
                <c:pt idx="71">
                  <c:v>1.7444706912560237</c:v>
                </c:pt>
                <c:pt idx="72">
                  <c:v>1.0526685389442525</c:v>
                </c:pt>
                <c:pt idx="73">
                  <c:v>0.14338115810560559</c:v>
                </c:pt>
                <c:pt idx="74">
                  <c:v>2.1554400679878882</c:v>
                </c:pt>
                <c:pt idx="75">
                  <c:v>2.1786377704220623</c:v>
                </c:pt>
                <c:pt idx="76">
                  <c:v>1.4773422841023991</c:v>
                </c:pt>
                <c:pt idx="77">
                  <c:v>0.24294005986629574</c:v>
                </c:pt>
                <c:pt idx="78">
                  <c:v>2.5529167842343692</c:v>
                </c:pt>
                <c:pt idx="79">
                  <c:v>2.8623008382038497</c:v>
                </c:pt>
                <c:pt idx="80">
                  <c:v>2.3831730939599138</c:v>
                </c:pt>
                <c:pt idx="81">
                  <c:v>0.56498871361102432</c:v>
                </c:pt>
                <c:pt idx="82">
                  <c:v>2.3940690541077112</c:v>
                </c:pt>
                <c:pt idx="83">
                  <c:v>0.82111877819311618</c:v>
                </c:pt>
                <c:pt idx="84">
                  <c:v>2.5450901715811289</c:v>
                </c:pt>
                <c:pt idx="85">
                  <c:v>1.2543810452492945</c:v>
                </c:pt>
                <c:pt idx="86">
                  <c:v>2.1045869361152993</c:v>
                </c:pt>
                <c:pt idx="87">
                  <c:v>0.47270572302472325</c:v>
                </c:pt>
                <c:pt idx="88">
                  <c:v>0.54588115997104858</c:v>
                </c:pt>
                <c:pt idx="89">
                  <c:v>1.5873731823988302</c:v>
                </c:pt>
                <c:pt idx="90">
                  <c:v>1.07004490022006</c:v>
                </c:pt>
                <c:pt idx="91">
                  <c:v>1.0750733993117485</c:v>
                </c:pt>
                <c:pt idx="92">
                  <c:v>0.976331721438078</c:v>
                </c:pt>
                <c:pt idx="93">
                  <c:v>1.0590027159121527</c:v>
                </c:pt>
                <c:pt idx="94">
                  <c:v>0.20467076900400052</c:v>
                </c:pt>
                <c:pt idx="95">
                  <c:v>1.2201215951356912</c:v>
                </c:pt>
                <c:pt idx="96">
                  <c:v>1.4412233919601423</c:v>
                </c:pt>
                <c:pt idx="97">
                  <c:v>2.2685720185612617</c:v>
                </c:pt>
                <c:pt idx="98">
                  <c:v>1.7971173277624444</c:v>
                </c:pt>
                <c:pt idx="99">
                  <c:v>1.707232864640428</c:v>
                </c:pt>
                <c:pt idx="100">
                  <c:v>1.8932662083520531</c:v>
                </c:pt>
                <c:pt idx="101">
                  <c:v>0.32206274061162193</c:v>
                </c:pt>
                <c:pt idx="102">
                  <c:v>1.9708388636235119</c:v>
                </c:pt>
                <c:pt idx="103">
                  <c:v>1.6188959291170444</c:v>
                </c:pt>
                <c:pt idx="104">
                  <c:v>1.228135556874314</c:v>
                </c:pt>
                <c:pt idx="105">
                  <c:v>1.7448104299278127</c:v>
                </c:pt>
                <c:pt idx="106">
                  <c:v>1.2116030092966026</c:v>
                </c:pt>
                <c:pt idx="107">
                  <c:v>1.8072755554767295</c:v>
                </c:pt>
                <c:pt idx="108">
                  <c:v>2.3487843768118135</c:v>
                </c:pt>
                <c:pt idx="109">
                  <c:v>1.9108890318110237</c:v>
                </c:pt>
                <c:pt idx="110">
                  <c:v>1.3786276839044298</c:v>
                </c:pt>
                <c:pt idx="111">
                  <c:v>2.726029972893941</c:v>
                </c:pt>
                <c:pt idx="112">
                  <c:v>1.8375561999765118</c:v>
                </c:pt>
                <c:pt idx="113">
                  <c:v>1.0739870932092783</c:v>
                </c:pt>
                <c:pt idx="114">
                  <c:v>1.6934292839671734</c:v>
                </c:pt>
                <c:pt idx="115">
                  <c:v>2.248950015498338</c:v>
                </c:pt>
                <c:pt idx="116">
                  <c:v>2.2499075229724812</c:v>
                </c:pt>
                <c:pt idx="117">
                  <c:v>2.2679472879545792</c:v>
                </c:pt>
                <c:pt idx="118">
                  <c:v>1.0979893191047077</c:v>
                </c:pt>
                <c:pt idx="119">
                  <c:v>1.9689376087591626</c:v>
                </c:pt>
                <c:pt idx="120">
                  <c:v>0.73493186294459534</c:v>
                </c:pt>
                <c:pt idx="121">
                  <c:v>1.3558572377697811</c:v>
                </c:pt>
                <c:pt idx="122">
                  <c:v>2.939756045958124</c:v>
                </c:pt>
                <c:pt idx="123">
                  <c:v>0.5510784795515401</c:v>
                </c:pt>
                <c:pt idx="124">
                  <c:v>2.114518520081452</c:v>
                </c:pt>
                <c:pt idx="125">
                  <c:v>0.38467250666587061</c:v>
                </c:pt>
                <c:pt idx="126">
                  <c:v>2.7965067419455751</c:v>
                </c:pt>
                <c:pt idx="127">
                  <c:v>1.6103569058087381</c:v>
                </c:pt>
                <c:pt idx="128">
                  <c:v>1.5302829707234358</c:v>
                </c:pt>
                <c:pt idx="129">
                  <c:v>1.8735221827265756</c:v>
                </c:pt>
                <c:pt idx="130">
                  <c:v>0.90551356412139938</c:v>
                </c:pt>
                <c:pt idx="131">
                  <c:v>1.1455192292738836</c:v>
                </c:pt>
                <c:pt idx="132">
                  <c:v>0.78548388106369615</c:v>
                </c:pt>
                <c:pt idx="133">
                  <c:v>1.1582125567320267</c:v>
                </c:pt>
                <c:pt idx="134">
                  <c:v>1.7890381099909758</c:v>
                </c:pt>
                <c:pt idx="135">
                  <c:v>0.72642261034294342</c:v>
                </c:pt>
                <c:pt idx="136">
                  <c:v>0.53106035491604275</c:v>
                </c:pt>
                <c:pt idx="137">
                  <c:v>1.8441870315998581</c:v>
                </c:pt>
                <c:pt idx="138">
                  <c:v>0.48716304383107334</c:v>
                </c:pt>
                <c:pt idx="139">
                  <c:v>2.5524556250222967</c:v>
                </c:pt>
                <c:pt idx="140">
                  <c:v>1.4441754240948297</c:v>
                </c:pt>
                <c:pt idx="141">
                  <c:v>1.6021206195840803</c:v>
                </c:pt>
                <c:pt idx="142">
                  <c:v>1.2522906955978295</c:v>
                </c:pt>
                <c:pt idx="143">
                  <c:v>2.4906721524657871</c:v>
                </c:pt>
                <c:pt idx="144">
                  <c:v>2.5497822761772917</c:v>
                </c:pt>
                <c:pt idx="145">
                  <c:v>2.2707307618388475</c:v>
                </c:pt>
                <c:pt idx="146">
                  <c:v>1.8032934165924119</c:v>
                </c:pt>
                <c:pt idx="147">
                  <c:v>2.7472808303993022</c:v>
                </c:pt>
                <c:pt idx="148">
                  <c:v>1.6469685603844559</c:v>
                </c:pt>
                <c:pt idx="149">
                  <c:v>2.8199987188496203</c:v>
                </c:pt>
                <c:pt idx="150">
                  <c:v>1.6099021139346434</c:v>
                </c:pt>
                <c:pt idx="151">
                  <c:v>2.163454819283269</c:v>
                </c:pt>
                <c:pt idx="152">
                  <c:v>0.5380469357028963</c:v>
                </c:pt>
                <c:pt idx="153">
                  <c:v>1.7797384271946999</c:v>
                </c:pt>
                <c:pt idx="154">
                  <c:v>0.88735680838535114</c:v>
                </c:pt>
                <c:pt idx="155">
                  <c:v>1.8312946745687348</c:v>
                </c:pt>
                <c:pt idx="156">
                  <c:v>1.5576879884764125</c:v>
                </c:pt>
                <c:pt idx="157">
                  <c:v>0.58254604791561437</c:v>
                </c:pt>
                <c:pt idx="158">
                  <c:v>2.8950243948399232</c:v>
                </c:pt>
                <c:pt idx="159">
                  <c:v>1.8655405887119427</c:v>
                </c:pt>
                <c:pt idx="160">
                  <c:v>1.6176665410476776</c:v>
                </c:pt>
                <c:pt idx="161">
                  <c:v>2.4921570566452367</c:v>
                </c:pt>
                <c:pt idx="162">
                  <c:v>1.9614857304312512</c:v>
                </c:pt>
                <c:pt idx="163">
                  <c:v>2.575478829438107</c:v>
                </c:pt>
                <c:pt idx="164">
                  <c:v>2.3681039963372577</c:v>
                </c:pt>
                <c:pt idx="165">
                  <c:v>0.47177788751924549</c:v>
                </c:pt>
                <c:pt idx="166">
                  <c:v>1.6229229585587257</c:v>
                </c:pt>
                <c:pt idx="167">
                  <c:v>1.1839744587134091</c:v>
                </c:pt>
                <c:pt idx="168">
                  <c:v>0.37262244784608112</c:v>
                </c:pt>
                <c:pt idx="169">
                  <c:v>1.0213400418208103</c:v>
                </c:pt>
                <c:pt idx="170">
                  <c:v>1.7201187436480696</c:v>
                </c:pt>
                <c:pt idx="171">
                  <c:v>2.1619556100885324</c:v>
                </c:pt>
                <c:pt idx="172">
                  <c:v>1.1149070794514442</c:v>
                </c:pt>
                <c:pt idx="173">
                  <c:v>1.794125855051266</c:v>
                </c:pt>
                <c:pt idx="174">
                  <c:v>1.1725004743484122</c:v>
                </c:pt>
                <c:pt idx="175">
                  <c:v>2.1750918339194372</c:v>
                </c:pt>
                <c:pt idx="176">
                  <c:v>1.5323314949956064</c:v>
                </c:pt>
                <c:pt idx="177">
                  <c:v>2.1996490118984431</c:v>
                </c:pt>
                <c:pt idx="178">
                  <c:v>0.84929191654295777</c:v>
                </c:pt>
                <c:pt idx="179">
                  <c:v>1.4750753646558445</c:v>
                </c:pt>
                <c:pt idx="180">
                  <c:v>0.52505279727440612</c:v>
                </c:pt>
                <c:pt idx="181">
                  <c:v>2.0960452556461715</c:v>
                </c:pt>
                <c:pt idx="182">
                  <c:v>1.0256829914932271</c:v>
                </c:pt>
                <c:pt idx="183">
                  <c:v>1.0854777910659736</c:v>
                </c:pt>
                <c:pt idx="184">
                  <c:v>0.26839160936662343</c:v>
                </c:pt>
                <c:pt idx="185">
                  <c:v>1.0128858406902455</c:v>
                </c:pt>
                <c:pt idx="186">
                  <c:v>1.8168349005898912</c:v>
                </c:pt>
                <c:pt idx="187">
                  <c:v>2.2076892448077494</c:v>
                </c:pt>
                <c:pt idx="188">
                  <c:v>0.71511284881106907</c:v>
                </c:pt>
                <c:pt idx="189">
                  <c:v>2.1436817363954122</c:v>
                </c:pt>
                <c:pt idx="190">
                  <c:v>0.64582427236174977</c:v>
                </c:pt>
                <c:pt idx="191">
                  <c:v>1.3939097241766101</c:v>
                </c:pt>
                <c:pt idx="192">
                  <c:v>0.96879549304026258</c:v>
                </c:pt>
                <c:pt idx="193">
                  <c:v>0.92065021217300758</c:v>
                </c:pt>
                <c:pt idx="194">
                  <c:v>1.9277696121941772</c:v>
                </c:pt>
                <c:pt idx="195">
                  <c:v>1.0828194381550023</c:v>
                </c:pt>
                <c:pt idx="196">
                  <c:v>2.1710599931599353</c:v>
                </c:pt>
                <c:pt idx="197">
                  <c:v>2.238052358527522</c:v>
                </c:pt>
                <c:pt idx="198">
                  <c:v>2.3774655866059251</c:v>
                </c:pt>
              </c:numCache>
            </c:numRef>
          </c:xVal>
          <c:yVal>
            <c:numRef>
              <c:f>Sheet1!$B$2:$B$200</c:f>
              <c:numCache>
                <c:formatCode>General</c:formatCode>
                <c:ptCount val="199"/>
                <c:pt idx="0">
                  <c:v>4.1247200898284681E-2</c:v>
                </c:pt>
                <c:pt idx="1">
                  <c:v>-0.76930646058548546</c:v>
                </c:pt>
                <c:pt idx="2">
                  <c:v>0.97218158543309929</c:v>
                </c:pt>
                <c:pt idx="3">
                  <c:v>8.4091170269212562E-2</c:v>
                </c:pt>
                <c:pt idx="4">
                  <c:v>-0.31924847685253621</c:v>
                </c:pt>
                <c:pt idx="5">
                  <c:v>0.59146926429206037</c:v>
                </c:pt>
                <c:pt idx="6">
                  <c:v>0.12955867388234171</c:v>
                </c:pt>
                <c:pt idx="7">
                  <c:v>0.20660105061537931</c:v>
                </c:pt>
                <c:pt idx="8">
                  <c:v>1.0505764297411542</c:v>
                </c:pt>
                <c:pt idx="9">
                  <c:v>0.99491128401067053</c:v>
                </c:pt>
                <c:pt idx="10">
                  <c:v>1.102449842348374</c:v>
                </c:pt>
                <c:pt idx="11">
                  <c:v>0.90291754548835845</c:v>
                </c:pt>
                <c:pt idx="12">
                  <c:v>0.50433040580885724</c:v>
                </c:pt>
                <c:pt idx="13">
                  <c:v>-0.84023495989706376</c:v>
                </c:pt>
                <c:pt idx="14">
                  <c:v>0.87330465608878494</c:v>
                </c:pt>
                <c:pt idx="15">
                  <c:v>0.93243375752544233</c:v>
                </c:pt>
                <c:pt idx="16">
                  <c:v>-0.15270676522759746</c:v>
                </c:pt>
                <c:pt idx="17">
                  <c:v>1.0262710193613132</c:v>
                </c:pt>
                <c:pt idx="18">
                  <c:v>0.63225604037936944</c:v>
                </c:pt>
                <c:pt idx="19">
                  <c:v>0.93554073932617854</c:v>
                </c:pt>
                <c:pt idx="20">
                  <c:v>0.94879087409148477</c:v>
                </c:pt>
                <c:pt idx="21">
                  <c:v>0.78471165303387502</c:v>
                </c:pt>
                <c:pt idx="22">
                  <c:v>1.1190137110814971</c:v>
                </c:pt>
                <c:pt idx="23">
                  <c:v>-0.12280840566756834</c:v>
                </c:pt>
                <c:pt idx="24">
                  <c:v>7.5549577138085647E-2</c:v>
                </c:pt>
                <c:pt idx="25">
                  <c:v>0.25524463391902447</c:v>
                </c:pt>
                <c:pt idx="26">
                  <c:v>-0.11119334374165818</c:v>
                </c:pt>
                <c:pt idx="27">
                  <c:v>0.74970710546473807</c:v>
                </c:pt>
                <c:pt idx="28">
                  <c:v>0.92043753521448224</c:v>
                </c:pt>
                <c:pt idx="29">
                  <c:v>-0.31885188607472398</c:v>
                </c:pt>
                <c:pt idx="30">
                  <c:v>0.93461143288134252</c:v>
                </c:pt>
                <c:pt idx="31">
                  <c:v>-0.9616298500283339</c:v>
                </c:pt>
                <c:pt idx="32">
                  <c:v>-0.33548321885522797</c:v>
                </c:pt>
                <c:pt idx="33">
                  <c:v>-0.53936272006348862</c:v>
                </c:pt>
                <c:pt idx="34">
                  <c:v>7.9485927129570033E-2</c:v>
                </c:pt>
                <c:pt idx="35">
                  <c:v>0.24304182632621585</c:v>
                </c:pt>
                <c:pt idx="36">
                  <c:v>0.92886867784361937</c:v>
                </c:pt>
                <c:pt idx="37">
                  <c:v>1.0283528472016268</c:v>
                </c:pt>
                <c:pt idx="38">
                  <c:v>1.0556091102329139</c:v>
                </c:pt>
                <c:pt idx="39">
                  <c:v>0.36697807306653668</c:v>
                </c:pt>
                <c:pt idx="40">
                  <c:v>8.5228693404399203E-2</c:v>
                </c:pt>
                <c:pt idx="41">
                  <c:v>1.1551075184202764</c:v>
                </c:pt>
                <c:pt idx="42">
                  <c:v>-0.40722030789602393</c:v>
                </c:pt>
                <c:pt idx="43">
                  <c:v>0.2667713106175269</c:v>
                </c:pt>
                <c:pt idx="44">
                  <c:v>1.1103902189665187</c:v>
                </c:pt>
                <c:pt idx="45">
                  <c:v>0.43045649057651003</c:v>
                </c:pt>
                <c:pt idx="46">
                  <c:v>1.0275487908143948</c:v>
                </c:pt>
                <c:pt idx="47">
                  <c:v>0.44799698608486327</c:v>
                </c:pt>
                <c:pt idx="48">
                  <c:v>0.88864971552918604</c:v>
                </c:pt>
                <c:pt idx="49">
                  <c:v>1.041433282377296</c:v>
                </c:pt>
                <c:pt idx="50">
                  <c:v>-0.89308341031486882</c:v>
                </c:pt>
                <c:pt idx="51">
                  <c:v>0.1595966941203544</c:v>
                </c:pt>
                <c:pt idx="52">
                  <c:v>0.89713231713439001</c:v>
                </c:pt>
                <c:pt idx="53">
                  <c:v>-0.90841991421127499</c:v>
                </c:pt>
                <c:pt idx="54">
                  <c:v>-0.45643744133948483</c:v>
                </c:pt>
                <c:pt idx="55">
                  <c:v>0.68793747336346633</c:v>
                </c:pt>
                <c:pt idx="56">
                  <c:v>0.72675249012425513</c:v>
                </c:pt>
                <c:pt idx="57">
                  <c:v>-0.22527001312955675</c:v>
                </c:pt>
                <c:pt idx="58">
                  <c:v>0.42789602561275009</c:v>
                </c:pt>
                <c:pt idx="59">
                  <c:v>0.96236097920570163</c:v>
                </c:pt>
                <c:pt idx="60">
                  <c:v>-0.96156594183255195</c:v>
                </c:pt>
                <c:pt idx="61">
                  <c:v>8.4172517423450305E-2</c:v>
                </c:pt>
                <c:pt idx="62">
                  <c:v>0.39323653285854854</c:v>
                </c:pt>
                <c:pt idx="63">
                  <c:v>0.58351036213380802</c:v>
                </c:pt>
                <c:pt idx="64">
                  <c:v>0.93479016776934443</c:v>
                </c:pt>
                <c:pt idx="65">
                  <c:v>1.0942906860899337</c:v>
                </c:pt>
                <c:pt idx="66">
                  <c:v>0.16328653497207671</c:v>
                </c:pt>
                <c:pt idx="67">
                  <c:v>0.88966075705349612</c:v>
                </c:pt>
                <c:pt idx="68">
                  <c:v>-0.8959216424597819</c:v>
                </c:pt>
                <c:pt idx="69">
                  <c:v>0.76854782371492791</c:v>
                </c:pt>
                <c:pt idx="70">
                  <c:v>0.26810678148152534</c:v>
                </c:pt>
                <c:pt idx="71">
                  <c:v>0.14794160292903813</c:v>
                </c:pt>
                <c:pt idx="72">
                  <c:v>0.99280579137801328</c:v>
                </c:pt>
                <c:pt idx="73">
                  <c:v>0.39006153934204613</c:v>
                </c:pt>
                <c:pt idx="74">
                  <c:v>-0.58903088677551341</c:v>
                </c:pt>
                <c:pt idx="75">
                  <c:v>-0.43374098951542039</c:v>
                </c:pt>
                <c:pt idx="76">
                  <c:v>0.72705129094261833</c:v>
                </c:pt>
                <c:pt idx="77">
                  <c:v>0.55037072591924174</c:v>
                </c:pt>
                <c:pt idx="78">
                  <c:v>-0.85316652597889042</c:v>
                </c:pt>
                <c:pt idx="79">
                  <c:v>-0.93201493232019805</c:v>
                </c:pt>
                <c:pt idx="80">
                  <c:v>-0.71560626940721528</c:v>
                </c:pt>
                <c:pt idx="81">
                  <c:v>0.89536875933074567</c:v>
                </c:pt>
                <c:pt idx="82">
                  <c:v>-0.85011232913987356</c:v>
                </c:pt>
                <c:pt idx="83">
                  <c:v>1.0747827182267309</c:v>
                </c:pt>
                <c:pt idx="84">
                  <c:v>-0.85382320853382698</c:v>
                </c:pt>
                <c:pt idx="85">
                  <c:v>0.97187252661597423</c:v>
                </c:pt>
                <c:pt idx="86">
                  <c:v>-0.41062008437305619</c:v>
                </c:pt>
                <c:pt idx="87">
                  <c:v>0.81102876218362752</c:v>
                </c:pt>
                <c:pt idx="88">
                  <c:v>0.83987508639849473</c:v>
                </c:pt>
                <c:pt idx="89">
                  <c:v>0.398594143614868</c:v>
                </c:pt>
                <c:pt idx="90">
                  <c:v>0.9718399057407513</c:v>
                </c:pt>
                <c:pt idx="91">
                  <c:v>1.0154590332106173</c:v>
                </c:pt>
                <c:pt idx="92">
                  <c:v>1.1280848693680825</c:v>
                </c:pt>
                <c:pt idx="93">
                  <c:v>1.1207954215110485</c:v>
                </c:pt>
                <c:pt idx="94">
                  <c:v>0.53612386309473559</c:v>
                </c:pt>
                <c:pt idx="95">
                  <c:v>0.98609191216266223</c:v>
                </c:pt>
                <c:pt idx="96">
                  <c:v>0.66352548151466806</c:v>
                </c:pt>
                <c:pt idx="97">
                  <c:v>-0.7009295274861489</c:v>
                </c:pt>
                <c:pt idx="98">
                  <c:v>0.16881443952574057</c:v>
                </c:pt>
                <c:pt idx="99">
                  <c:v>0.30656462959605285</c:v>
                </c:pt>
                <c:pt idx="100">
                  <c:v>-1.2133623364800977E-2</c:v>
                </c:pt>
                <c:pt idx="101">
                  <c:v>0.62654491202135087</c:v>
                </c:pt>
                <c:pt idx="102">
                  <c:v>-0.21269706553651058</c:v>
                </c:pt>
                <c:pt idx="103">
                  <c:v>0.40840438158291603</c:v>
                </c:pt>
                <c:pt idx="104">
                  <c:v>1.0325209195982907</c:v>
                </c:pt>
                <c:pt idx="105">
                  <c:v>0.20278789143015413</c:v>
                </c:pt>
                <c:pt idx="106">
                  <c:v>0.91476060805550541</c:v>
                </c:pt>
                <c:pt idx="107">
                  <c:v>9.3802602391808404E-2</c:v>
                </c:pt>
                <c:pt idx="108">
                  <c:v>-0.81654724599166073</c:v>
                </c:pt>
                <c:pt idx="109">
                  <c:v>-0.19100012332879468</c:v>
                </c:pt>
                <c:pt idx="110">
                  <c:v>0.78049894283418408</c:v>
                </c:pt>
                <c:pt idx="111">
                  <c:v>-0.80548545510823455</c:v>
                </c:pt>
                <c:pt idx="112">
                  <c:v>2.4792444648246523E-2</c:v>
                </c:pt>
                <c:pt idx="113">
                  <c:v>1.0376691635837061</c:v>
                </c:pt>
                <c:pt idx="114">
                  <c:v>0.23938117792729396</c:v>
                </c:pt>
                <c:pt idx="115">
                  <c:v>-0.69366845704402702</c:v>
                </c:pt>
                <c:pt idx="116">
                  <c:v>-0.59112730415269787</c:v>
                </c:pt>
                <c:pt idx="117">
                  <c:v>-0.72302222596710963</c:v>
                </c:pt>
                <c:pt idx="118">
                  <c:v>1.018077570104285</c:v>
                </c:pt>
                <c:pt idx="119">
                  <c:v>-0.29503581099161236</c:v>
                </c:pt>
                <c:pt idx="120">
                  <c:v>0.98606290511769823</c:v>
                </c:pt>
                <c:pt idx="121">
                  <c:v>0.69863888779440786</c:v>
                </c:pt>
                <c:pt idx="122">
                  <c:v>-0.77928437929106009</c:v>
                </c:pt>
                <c:pt idx="123">
                  <c:v>0.85103008369600119</c:v>
                </c:pt>
                <c:pt idx="124">
                  <c:v>-0.33493743727788244</c:v>
                </c:pt>
                <c:pt idx="125">
                  <c:v>0.79251569466833738</c:v>
                </c:pt>
                <c:pt idx="126">
                  <c:v>-0.97466723716439918</c:v>
                </c:pt>
                <c:pt idx="127">
                  <c:v>0.35059392325448274</c:v>
                </c:pt>
                <c:pt idx="128">
                  <c:v>0.62504190341730281</c:v>
                </c:pt>
                <c:pt idx="129">
                  <c:v>-1.7943006209055465E-2</c:v>
                </c:pt>
                <c:pt idx="130">
                  <c:v>1.1842778928194533</c:v>
                </c:pt>
                <c:pt idx="131">
                  <c:v>1.0116763422203592</c:v>
                </c:pt>
                <c:pt idx="132">
                  <c:v>1.1387551339152846</c:v>
                </c:pt>
                <c:pt idx="133">
                  <c:v>1.0184414920306974</c:v>
                </c:pt>
                <c:pt idx="134">
                  <c:v>8.3042437777793701E-2</c:v>
                </c:pt>
                <c:pt idx="135">
                  <c:v>0.95821385366584966</c:v>
                </c:pt>
                <c:pt idx="136">
                  <c:v>0.9499401344982803</c:v>
                </c:pt>
                <c:pt idx="137">
                  <c:v>2.983959532313285E-3</c:v>
                </c:pt>
                <c:pt idx="138">
                  <c:v>0.92320899010132507</c:v>
                </c:pt>
                <c:pt idx="139">
                  <c:v>-0.96615548682328134</c:v>
                </c:pt>
                <c:pt idx="140">
                  <c:v>0.62194400112717241</c:v>
                </c:pt>
                <c:pt idx="141">
                  <c:v>0.44897244791551949</c:v>
                </c:pt>
                <c:pt idx="142">
                  <c:v>0.96864051480306768</c:v>
                </c:pt>
                <c:pt idx="143">
                  <c:v>-0.84220814660777421</c:v>
                </c:pt>
                <c:pt idx="144">
                  <c:v>-0.96211246652164317</c:v>
                </c:pt>
                <c:pt idx="145">
                  <c:v>-0.54326233991493333</c:v>
                </c:pt>
                <c:pt idx="146">
                  <c:v>0.13643803522590595</c:v>
                </c:pt>
                <c:pt idx="147">
                  <c:v>-0.86787880496474756</c:v>
                </c:pt>
                <c:pt idx="148">
                  <c:v>0.3097811971825109</c:v>
                </c:pt>
                <c:pt idx="149">
                  <c:v>-0.9266642951999704</c:v>
                </c:pt>
                <c:pt idx="150">
                  <c:v>0.38368599130984438</c:v>
                </c:pt>
                <c:pt idx="151">
                  <c:v>-0.54732820506694435</c:v>
                </c:pt>
                <c:pt idx="152">
                  <c:v>0.83852054656829866</c:v>
                </c:pt>
                <c:pt idx="153">
                  <c:v>8.8150974859934159E-2</c:v>
                </c:pt>
                <c:pt idx="154">
                  <c:v>1.1255397797286151</c:v>
                </c:pt>
                <c:pt idx="155">
                  <c:v>0.1272241776577672</c:v>
                </c:pt>
                <c:pt idx="156">
                  <c:v>0.5565089755167214</c:v>
                </c:pt>
                <c:pt idx="157">
                  <c:v>0.97657577155833564</c:v>
                </c:pt>
                <c:pt idx="158">
                  <c:v>-0.87644392661917125</c:v>
                </c:pt>
                <c:pt idx="159">
                  <c:v>4.3857349030392151E-2</c:v>
                </c:pt>
                <c:pt idx="160">
                  <c:v>0.40948116317597227</c:v>
                </c:pt>
                <c:pt idx="161">
                  <c:v>-0.93702944417791079</c:v>
                </c:pt>
                <c:pt idx="162">
                  <c:v>-0.28448129841596037</c:v>
                </c:pt>
                <c:pt idx="163">
                  <c:v>-0.87651777599397018</c:v>
                </c:pt>
                <c:pt idx="164">
                  <c:v>-0.64503401008019812</c:v>
                </c:pt>
                <c:pt idx="165">
                  <c:v>0.75573950298260917</c:v>
                </c:pt>
                <c:pt idx="166">
                  <c:v>0.41463666136701782</c:v>
                </c:pt>
                <c:pt idx="167">
                  <c:v>0.91049127660913398</c:v>
                </c:pt>
                <c:pt idx="168">
                  <c:v>0.61988839560966191</c:v>
                </c:pt>
                <c:pt idx="169">
                  <c:v>1.0525263830353977</c:v>
                </c:pt>
                <c:pt idx="170">
                  <c:v>0.17291368895513179</c:v>
                </c:pt>
                <c:pt idx="171">
                  <c:v>-0.39911956008081084</c:v>
                </c:pt>
                <c:pt idx="172">
                  <c:v>0.99753344862465843</c:v>
                </c:pt>
                <c:pt idx="173">
                  <c:v>0.1598288384962559</c:v>
                </c:pt>
                <c:pt idx="174">
                  <c:v>0.90485159712511187</c:v>
                </c:pt>
                <c:pt idx="175">
                  <c:v>-0.4563613717855165</c:v>
                </c:pt>
                <c:pt idx="176">
                  <c:v>0.4825637550688911</c:v>
                </c:pt>
                <c:pt idx="177">
                  <c:v>-0.52422033499626541</c:v>
                </c:pt>
                <c:pt idx="178">
                  <c:v>1.0938935222291168</c:v>
                </c:pt>
                <c:pt idx="179">
                  <c:v>0.59939058642054499</c:v>
                </c:pt>
                <c:pt idx="180">
                  <c:v>0.98473364055141532</c:v>
                </c:pt>
                <c:pt idx="181">
                  <c:v>-0.43193652878929739</c:v>
                </c:pt>
                <c:pt idx="182">
                  <c:v>1.0520973487101848</c:v>
                </c:pt>
                <c:pt idx="183">
                  <c:v>0.95102392578574957</c:v>
                </c:pt>
                <c:pt idx="184">
                  <c:v>0.5838914455239208</c:v>
                </c:pt>
                <c:pt idx="185">
                  <c:v>1.1668232668814251</c:v>
                </c:pt>
                <c:pt idx="186">
                  <c:v>-1.7016267105742243E-2</c:v>
                </c:pt>
                <c:pt idx="187">
                  <c:v>-0.46385611194702003</c:v>
                </c:pt>
                <c:pt idx="188">
                  <c:v>1.13005629644895</c:v>
                </c:pt>
                <c:pt idx="189">
                  <c:v>-0.42641201687923869</c:v>
                </c:pt>
                <c:pt idx="190">
                  <c:v>1.1011445391068606</c:v>
                </c:pt>
                <c:pt idx="191">
                  <c:v>0.73204994940329593</c:v>
                </c:pt>
                <c:pt idx="192">
                  <c:v>1.1533653025041493</c:v>
                </c:pt>
                <c:pt idx="193">
                  <c:v>1.1262163167386883</c:v>
                </c:pt>
                <c:pt idx="194">
                  <c:v>-5.9556586190150002E-2</c:v>
                </c:pt>
                <c:pt idx="195">
                  <c:v>1.0474579469085898</c:v>
                </c:pt>
                <c:pt idx="196">
                  <c:v>-0.48272970129940329</c:v>
                </c:pt>
                <c:pt idx="197">
                  <c:v>-0.52430733698327359</c:v>
                </c:pt>
                <c:pt idx="198">
                  <c:v>-0.6817767317459047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3BA-CA4F-9A97-766771A3B8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04713711"/>
        <c:axId val="988130639"/>
      </c:scatterChart>
      <c:valAx>
        <c:axId val="10047137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cap="none" spc="0" baseline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r>
                  <a:rPr lang="en-US" sz="18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X   values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8130639"/>
        <c:crosses val="autoZero"/>
        <c:crossBetween val="midCat"/>
      </c:valAx>
      <c:valAx>
        <c:axId val="988130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Y   Values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4713711"/>
        <c:crosses val="autoZero"/>
        <c:crossBetween val="midCat"/>
      </c:valAx>
      <c:spPr>
        <a:noFill/>
        <a:ln w="28575">
          <a:solidFill>
            <a:schemeClr val="bg1">
              <a:lumMod val="85000"/>
            </a:schemeClr>
          </a:solidFill>
        </a:ln>
        <a:effectLst>
          <a:outerShdw blurRad="680862" sx="98000" sy="98000" algn="ctr" rotWithShape="0">
            <a:prstClr val="black">
              <a:alpha val="14710"/>
            </a:prstClr>
          </a:outerShdw>
        </a:effectLst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01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0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A226F-7CEC-3D49-9831-6AF8493C979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1144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C78D-88C9-674A-A73F-556CD3BC2FC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9887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7E0B8-B1E4-AB4B-A93A-5A5A26BB311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1960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9B93-23A6-AD44-B0DA-15BB4900BC3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6356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B70FD-CCD3-7142-BEB1-BBF364D3C5B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997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79783-A636-7747-8F12-C0DFFC63DE1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40741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C5D7D-AC2E-1F4D-8EC8-BFAF81BBB38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69255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543B-1B7A-8345-84F7-ED07F7BA4E8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8696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704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810B-C1E4-B043-874C-EA19B639F27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5868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935D7-D5F0-8247-AFD3-44C2427C393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36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D1C2-D206-2541-B39A-6700D505CBD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38293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EA71B0-B447-DE31-363F-B6AAC1CE889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9C67C6-4D1A-6623-AABD-073BD1158F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5157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E633F-08C4-0699-AA9F-54D5705385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F3D8805B-2D74-D44C-9081-DE41EDFCA0E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EF8AE-B279-3450-0902-9A88E4A1D6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65600" y="624840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22261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2DFFF-4C2B-C7E3-F343-E33D7A348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2F311-D2D7-C3F5-EC47-151DFA0096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0520A-BB3F-09D3-43D9-739F07949884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09FAE1-AE7C-17D4-404E-2DB22645AB1D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A5D858-469E-F058-F318-CE33651475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5157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44129-805F-8822-2903-A08A9B9B77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49DB5A49-CA96-CE44-9208-1526E5B7487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83C46B-F4B1-B09A-7B69-F887667F1E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65600" y="624840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43719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29AED-FA89-60F3-37F1-F45C8E007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01625"/>
            <a:ext cx="10363200" cy="14620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318DC-9915-1BA9-BE49-85B67E3DBE5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63730-B28E-64C6-9889-E0E3548BB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A9A74-ECF0-CB8A-36F8-ED049E757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C28B1-B2D9-3573-145D-231F894F7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F3CF7-CD07-C0BD-8F37-C085E8FCC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2CE50443-45F2-EF46-98B9-902FF57099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7859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C1A75-989D-BCB0-1C0B-0BCA1D0D9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304801"/>
            <a:ext cx="10058400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9EF5D-1C35-2D72-AEEB-98342D5A2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2400" y="1981200"/>
            <a:ext cx="49276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4138A-9C68-3B0E-3238-F5BB1D1A609D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553200" y="1981200"/>
            <a:ext cx="49276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11B7DF-7549-BE1D-BEFF-23DF8C4EBA06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6553200" y="4114800"/>
            <a:ext cx="49276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06760E-88E5-3FA7-0357-3794D96DF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22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2EC081B-0235-2F86-518D-8B5AD888C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12F0E4-2AE2-14AE-CED4-F37545A45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08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1EB3093C-8286-1943-9DB0-2B6B5513D2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6277040"/>
      </p:ext>
    </p:extLst>
  </p:cSld>
  <p:clrMapOvr>
    <a:masterClrMapping/>
  </p:clrMapOvr>
  <p:transition>
    <p:rand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1338-189B-2747-BE6D-0CEB656CD1BC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7DEF-595D-E04C-AC8D-3F1DF73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729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1338-189B-2747-BE6D-0CEB656CD1BC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7DEF-595D-E04C-AC8D-3F1DF73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443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1338-189B-2747-BE6D-0CEB656CD1BC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7DEF-595D-E04C-AC8D-3F1DF73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7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299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1338-189B-2747-BE6D-0CEB656CD1BC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7DEF-595D-E04C-AC8D-3F1DF73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252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1338-189B-2747-BE6D-0CEB656CD1BC}" type="datetimeFigureOut">
              <a:rPr lang="en-US" smtClean="0"/>
              <a:t>7/9/25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7DEF-595D-E04C-AC8D-3F1DF73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670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1338-189B-2747-BE6D-0CEB656CD1BC}" type="datetimeFigureOut">
              <a:rPr lang="en-US" smtClean="0"/>
              <a:t>7/9/25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7DEF-595D-E04C-AC8D-3F1DF73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199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1338-189B-2747-BE6D-0CEB656CD1BC}" type="datetimeFigureOut">
              <a:rPr lang="en-US" smtClean="0"/>
              <a:t>7/9/25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7DEF-595D-E04C-AC8D-3F1DF73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571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1338-189B-2747-BE6D-0CEB656CD1BC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7DEF-595D-E04C-AC8D-3F1DF73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223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1338-189B-2747-BE6D-0CEB656CD1BC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7DEF-595D-E04C-AC8D-3F1DF73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59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1338-189B-2747-BE6D-0CEB656CD1BC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7DEF-595D-E04C-AC8D-3F1DF73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246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1338-189B-2747-BE6D-0CEB656CD1BC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7DEF-595D-E04C-AC8D-3F1DF73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727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E6908-FB2D-EBB9-5890-0E631B54C7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74F463-C008-64C8-436A-33782E80C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61785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0CDF3-D2B7-96EA-3D2C-CB1EFD5914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C5213-2BDC-2C7F-5720-E7EB29156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00" y="1525831"/>
            <a:ext cx="11557488" cy="48451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1814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665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6BF03-B205-C417-763F-1C84A213D2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E6472-AFDC-810E-9B2D-99553836B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3179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AA07-4AC2-42DC-80F3-8D836F0AC6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612CC-C1D4-0CDF-BE9D-1D15AFE341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1800" y="1674564"/>
            <a:ext cx="5628000" cy="4696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64583-AB68-57CF-E967-5CCC1440E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74564"/>
            <a:ext cx="5777088" cy="4696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88419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47741-1E3D-8C4E-31B8-F66068609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07" y="519361"/>
            <a:ext cx="11545677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6C7B2-0AA5-DE1E-595A-216A61D2F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607" y="1835399"/>
            <a:ext cx="559938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78979-5B7E-033B-47FF-F893EFC2B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6608" y="2659311"/>
            <a:ext cx="5599380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F1867-FC97-C696-7AAF-E152C6665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835399"/>
            <a:ext cx="57716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1C5D3F-7A19-C6B6-6395-F16164E1D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2" y="2659311"/>
            <a:ext cx="5771672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52148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48EC5-A919-CD8A-5B41-7DF22957D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32072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9046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7E45D-8FDA-EA62-B18B-8AE8DC537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1839" y="499220"/>
            <a:ext cx="7629428" cy="575836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18B2E3-F7FA-1FBC-2071-98752FE5CDC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00032" y="499220"/>
            <a:ext cx="3775361" cy="5923614"/>
          </a:xfrm>
          <a:solidFill>
            <a:schemeClr val="accent1">
              <a:lumMod val="50000"/>
            </a:schemeClr>
          </a:solidFill>
          <a:ln>
            <a:noFill/>
          </a:ln>
        </p:spPr>
        <p:txBody>
          <a:bodyPr tIns="216000"/>
          <a:lstStyle>
            <a:lvl1pPr marL="492125" indent="-3063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SOME TITLE HERE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Title here</a:t>
            </a:r>
          </a:p>
          <a:p>
            <a:pPr lvl="1"/>
            <a:r>
              <a:rPr lang="en-US" dirty="0"/>
              <a:t>Title 2</a:t>
            </a:r>
          </a:p>
          <a:p>
            <a:pPr lvl="2"/>
            <a:r>
              <a:rPr lang="en-US" dirty="0"/>
              <a:t>Title 3</a:t>
            </a:r>
          </a:p>
        </p:txBody>
      </p:sp>
    </p:spTree>
    <p:extLst>
      <p:ext uri="{BB962C8B-B14F-4D97-AF65-F5344CB8AC3E}">
        <p14:creationId xmlns:p14="http://schemas.microsoft.com/office/powerpoint/2010/main" val="23651701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7E45D-8FDA-EA62-B18B-8AE8DC537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1839" y="499220"/>
            <a:ext cx="7629428" cy="575836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18B2E3-F7FA-1FBC-2071-98752FE5CDC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0032" y="499220"/>
            <a:ext cx="3775361" cy="5923614"/>
          </a:xfr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840870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2DC6D-6FF4-C5DE-327F-28F9A09DB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99" y="457200"/>
            <a:ext cx="378819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7E45D-8FDA-EA62-B18B-8AE8DC537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1839" y="464124"/>
            <a:ext cx="7651462" cy="579345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48329-A908-9220-F292-1C3244EAD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5591" y="2233669"/>
            <a:ext cx="3788194" cy="40239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6608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91C6-4BB9-EEA3-0709-627FD1FE5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94" y="497174"/>
            <a:ext cx="374506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3A7184-4916-68D9-15FA-42EABD813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49966" y="826265"/>
            <a:ext cx="7138930" cy="538724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EEA98-B80F-3E4C-7855-E829505A8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8294" y="2097373"/>
            <a:ext cx="3745065" cy="4116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01311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320B4-0122-A301-75D3-01D89FD7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396A4-ED77-10C7-8324-0F2D568D2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91800" y="1557441"/>
            <a:ext cx="11557488" cy="3998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00D11-75FE-68B8-FEC2-97EB3D2D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200" y="5640733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3F9D-2799-86E6-F363-87B29F7CC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64073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CEA2A-DBFC-4B31-9E4D-55FBEEAA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6695" y="6032963"/>
            <a:ext cx="1422183" cy="288000"/>
          </a:xfrm>
          <a:prstGeom prst="parallelogram">
            <a:avLst/>
          </a:prstGeom>
        </p:spPr>
        <p:txBody>
          <a:bodyPr/>
          <a:lstStyle/>
          <a:p>
            <a:fld id="{FD7E1875-0D24-D141-A4CE-526946601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86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7/9/25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135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B721B7-130B-215F-C0FE-ED4BECF9C7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944D35-519E-49C4-F780-83E8249AD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1F2B6-A34F-27E7-C266-3CDB7935C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200" y="5640733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98EDA-E059-BC6C-A6DE-C5D41EC1A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64073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779AA-CFCB-3E63-F82E-9902E6A6C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6695" y="6032963"/>
            <a:ext cx="1422183" cy="288000"/>
          </a:xfrm>
          <a:prstGeom prst="parallelogram">
            <a:avLst/>
          </a:prstGeom>
        </p:spPr>
        <p:txBody>
          <a:bodyPr/>
          <a:lstStyle/>
          <a:p>
            <a:fld id="{FD7E1875-0D24-D141-A4CE-526946601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31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7/9/25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45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7/9/25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20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04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95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5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02B15-067D-144B-A099-0B4EC2E3BBA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60890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A1338-189B-2747-BE6D-0CEB656CD1BC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F7DEF-595D-E04C-AC8D-3F1DF73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2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3B046F-452B-47ED-B73F-87FC8170704F}"/>
              </a:ext>
            </a:extLst>
          </p:cNvPr>
          <p:cNvSpPr/>
          <p:nvPr userDrawn="1"/>
        </p:nvSpPr>
        <p:spPr>
          <a:xfrm>
            <a:off x="1" y="6517613"/>
            <a:ext cx="12192000" cy="3403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4ECDAE-C048-46EF-2B57-3DBE87618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00" y="487018"/>
            <a:ext cx="11557488" cy="10137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 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1B82F-28E7-0DD3-189D-660DA4E65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800" y="1557440"/>
            <a:ext cx="11557488" cy="461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8BCA12-B093-AECB-7827-870CFCA8C86E}"/>
              </a:ext>
            </a:extLst>
          </p:cNvPr>
          <p:cNvSpPr/>
          <p:nvPr userDrawn="1"/>
        </p:nvSpPr>
        <p:spPr>
          <a:xfrm>
            <a:off x="391800" y="340387"/>
            <a:ext cx="3780000" cy="9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473295-C8F1-0068-D6C6-526B5E2F8528}"/>
              </a:ext>
            </a:extLst>
          </p:cNvPr>
          <p:cNvSpPr/>
          <p:nvPr userDrawn="1"/>
        </p:nvSpPr>
        <p:spPr>
          <a:xfrm>
            <a:off x="4280544" y="340387"/>
            <a:ext cx="3780000" cy="9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EF729-4561-2E47-1C00-FDDD60C07346}"/>
              </a:ext>
            </a:extLst>
          </p:cNvPr>
          <p:cNvSpPr/>
          <p:nvPr userDrawn="1"/>
        </p:nvSpPr>
        <p:spPr>
          <a:xfrm>
            <a:off x="8169288" y="340387"/>
            <a:ext cx="3780000" cy="9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7A06CCD-FB64-BE99-D379-0243C0E550FF}"/>
              </a:ext>
            </a:extLst>
          </p:cNvPr>
          <p:cNvSpPr/>
          <p:nvPr userDrawn="1"/>
        </p:nvSpPr>
        <p:spPr>
          <a:xfrm>
            <a:off x="-2953" y="6517613"/>
            <a:ext cx="3302743" cy="291175"/>
          </a:xfrm>
          <a:custGeom>
            <a:avLst/>
            <a:gdLst>
              <a:gd name="connsiteX0" fmla="*/ 0 w 3419061"/>
              <a:gd name="connsiteY0" fmla="*/ 288000 h 288000"/>
              <a:gd name="connsiteX1" fmla="*/ 72000 w 3419061"/>
              <a:gd name="connsiteY1" fmla="*/ 0 h 288000"/>
              <a:gd name="connsiteX2" fmla="*/ 3419061 w 3419061"/>
              <a:gd name="connsiteY2" fmla="*/ 0 h 288000"/>
              <a:gd name="connsiteX3" fmla="*/ 3347061 w 3419061"/>
              <a:gd name="connsiteY3" fmla="*/ 288000 h 288000"/>
              <a:gd name="connsiteX4" fmla="*/ 0 w 3419061"/>
              <a:gd name="connsiteY4" fmla="*/ 288000 h 288000"/>
              <a:gd name="connsiteX0" fmla="*/ 39125 w 3347061"/>
              <a:gd name="connsiteY0" fmla="*/ 291175 h 291175"/>
              <a:gd name="connsiteX1" fmla="*/ 0 w 3347061"/>
              <a:gd name="connsiteY1" fmla="*/ 0 h 291175"/>
              <a:gd name="connsiteX2" fmla="*/ 3347061 w 3347061"/>
              <a:gd name="connsiteY2" fmla="*/ 0 h 291175"/>
              <a:gd name="connsiteX3" fmla="*/ 3275061 w 3347061"/>
              <a:gd name="connsiteY3" fmla="*/ 288000 h 291175"/>
              <a:gd name="connsiteX4" fmla="*/ 39125 w 3347061"/>
              <a:gd name="connsiteY4" fmla="*/ 291175 h 291175"/>
              <a:gd name="connsiteX0" fmla="*/ 0 w 3307936"/>
              <a:gd name="connsiteY0" fmla="*/ 291175 h 291175"/>
              <a:gd name="connsiteX1" fmla="*/ 8500 w 3307936"/>
              <a:gd name="connsiteY1" fmla="*/ 3175 h 291175"/>
              <a:gd name="connsiteX2" fmla="*/ 3307936 w 3307936"/>
              <a:gd name="connsiteY2" fmla="*/ 0 h 291175"/>
              <a:gd name="connsiteX3" fmla="*/ 3235936 w 3307936"/>
              <a:gd name="connsiteY3" fmla="*/ 288000 h 291175"/>
              <a:gd name="connsiteX4" fmla="*/ 0 w 3307936"/>
              <a:gd name="connsiteY4" fmla="*/ 291175 h 291175"/>
              <a:gd name="connsiteX0" fmla="*/ 0 w 3301586"/>
              <a:gd name="connsiteY0" fmla="*/ 291175 h 291175"/>
              <a:gd name="connsiteX1" fmla="*/ 2150 w 3301586"/>
              <a:gd name="connsiteY1" fmla="*/ 3175 h 291175"/>
              <a:gd name="connsiteX2" fmla="*/ 3301586 w 3301586"/>
              <a:gd name="connsiteY2" fmla="*/ 0 h 291175"/>
              <a:gd name="connsiteX3" fmla="*/ 3229586 w 3301586"/>
              <a:gd name="connsiteY3" fmla="*/ 288000 h 291175"/>
              <a:gd name="connsiteX4" fmla="*/ 0 w 3301586"/>
              <a:gd name="connsiteY4" fmla="*/ 291175 h 291175"/>
              <a:gd name="connsiteX0" fmla="*/ 1157 w 3302743"/>
              <a:gd name="connsiteY0" fmla="*/ 291175 h 291175"/>
              <a:gd name="connsiteX1" fmla="*/ 132 w 3302743"/>
              <a:gd name="connsiteY1" fmla="*/ 3175 h 291175"/>
              <a:gd name="connsiteX2" fmla="*/ 3302743 w 3302743"/>
              <a:gd name="connsiteY2" fmla="*/ 0 h 291175"/>
              <a:gd name="connsiteX3" fmla="*/ 3230743 w 3302743"/>
              <a:gd name="connsiteY3" fmla="*/ 288000 h 291175"/>
              <a:gd name="connsiteX4" fmla="*/ 1157 w 3302743"/>
              <a:gd name="connsiteY4" fmla="*/ 291175 h 29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2743" h="291175">
                <a:moveTo>
                  <a:pt x="1157" y="291175"/>
                </a:moveTo>
                <a:cubicBezTo>
                  <a:pt x="1874" y="195175"/>
                  <a:pt x="-585" y="99175"/>
                  <a:pt x="132" y="3175"/>
                </a:cubicBezTo>
                <a:lnTo>
                  <a:pt x="3302743" y="0"/>
                </a:lnTo>
                <a:lnTo>
                  <a:pt x="3230743" y="288000"/>
                </a:lnTo>
                <a:lnTo>
                  <a:pt x="1157" y="291175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Summer 2025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DDDF09F5-085D-8336-AE48-B735BB7EAB58}"/>
              </a:ext>
            </a:extLst>
          </p:cNvPr>
          <p:cNvSpPr/>
          <p:nvPr userDrawn="1"/>
        </p:nvSpPr>
        <p:spPr>
          <a:xfrm>
            <a:off x="3075389" y="6517613"/>
            <a:ext cx="4895794" cy="288000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SEP769 CPS – Deep / Machine Learning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51C0C642-5BD5-A309-DC6F-355BB499ADB7}"/>
              </a:ext>
            </a:extLst>
          </p:cNvPr>
          <p:cNvSpPr/>
          <p:nvPr userDrawn="1"/>
        </p:nvSpPr>
        <p:spPr>
          <a:xfrm>
            <a:off x="8538600" y="6517613"/>
            <a:ext cx="1895948" cy="288000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F033639D-84D2-6B35-2FF4-4A86DFC09C99}"/>
              </a:ext>
            </a:extLst>
          </p:cNvPr>
          <p:cNvSpPr/>
          <p:nvPr userDrawn="1"/>
        </p:nvSpPr>
        <p:spPr>
          <a:xfrm>
            <a:off x="10455768" y="6517613"/>
            <a:ext cx="1548000" cy="288000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D79FBCF1-1253-984F-99BD-0FC5A3CE05B5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730B4B-0772-BFC7-4B1D-8A59568F96A2}"/>
              </a:ext>
            </a:extLst>
          </p:cNvPr>
          <p:cNvCxnSpPr>
            <a:cxnSpLocks/>
            <a:stCxn id="10" idx="0"/>
          </p:cNvCxnSpPr>
          <p:nvPr userDrawn="1"/>
        </p:nvCxnSpPr>
        <p:spPr>
          <a:xfrm>
            <a:off x="-1796" y="6808788"/>
            <a:ext cx="1219379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982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69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60.png"/><Relationship Id="rId5" Type="http://schemas.openxmlformats.org/officeDocument/2006/relationships/image" Target="../media/image65.png"/><Relationship Id="rId10" Type="http://schemas.openxmlformats.org/officeDocument/2006/relationships/image" Target="../media/image46.png"/><Relationship Id="rId4" Type="http://schemas.openxmlformats.org/officeDocument/2006/relationships/image" Target="../media/image64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12" Type="http://schemas.openxmlformats.org/officeDocument/2006/relationships/image" Target="../media/image83.png"/><Relationship Id="rId17" Type="http://schemas.openxmlformats.org/officeDocument/2006/relationships/image" Target="../media/image86.png"/><Relationship Id="rId2" Type="http://schemas.openxmlformats.org/officeDocument/2006/relationships/image" Target="../media/image71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image" Target="../media/image74.png"/><Relationship Id="rId15" Type="http://schemas.openxmlformats.org/officeDocument/2006/relationships/image" Target="../media/image80.png"/><Relationship Id="rId10" Type="http://schemas.openxmlformats.org/officeDocument/2006/relationships/image" Target="../media/image71.emf"/><Relationship Id="rId4" Type="http://schemas.openxmlformats.org/officeDocument/2006/relationships/image" Target="../media/image73.png"/><Relationship Id="rId9" Type="http://schemas.openxmlformats.org/officeDocument/2006/relationships/image" Target="../media/image70.emf"/><Relationship Id="rId14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88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109.png"/><Relationship Id="rId10" Type="http://schemas.openxmlformats.org/officeDocument/2006/relationships/image" Target="../media/image90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87.png"/><Relationship Id="rId17" Type="http://schemas.openxmlformats.org/officeDocument/2006/relationships/image" Target="../media/image130.png"/><Relationship Id="rId2" Type="http://schemas.openxmlformats.org/officeDocument/2006/relationships/image" Target="../media/image115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93.png"/><Relationship Id="rId7" Type="http://schemas.openxmlformats.org/officeDocument/2006/relationships/image" Target="../media/image1150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92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37.png"/><Relationship Id="rId5" Type="http://schemas.openxmlformats.org/officeDocument/2006/relationships/image" Target="../media/image911.png"/><Relationship Id="rId15" Type="http://schemas.openxmlformats.org/officeDocument/2006/relationships/image" Target="../media/image141.png"/><Relationship Id="rId10" Type="http://schemas.openxmlformats.org/officeDocument/2006/relationships/image" Target="../media/image125.png"/><Relationship Id="rId19" Type="http://schemas.openxmlformats.org/officeDocument/2006/relationships/image" Target="../media/image145.png"/><Relationship Id="rId4" Type="http://schemas.openxmlformats.org/officeDocument/2006/relationships/image" Target="../media/image901.png"/><Relationship Id="rId9" Type="http://schemas.openxmlformats.org/officeDocument/2006/relationships/image" Target="../media/image1170.png"/><Relationship Id="rId14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0.png"/><Relationship Id="rId13" Type="http://schemas.openxmlformats.org/officeDocument/2006/relationships/image" Target="../media/image1390.png"/><Relationship Id="rId18" Type="http://schemas.openxmlformats.org/officeDocument/2006/relationships/image" Target="../media/image1440.png"/><Relationship Id="rId3" Type="http://schemas.openxmlformats.org/officeDocument/2006/relationships/image" Target="../media/image930.png"/><Relationship Id="rId7" Type="http://schemas.openxmlformats.org/officeDocument/2006/relationships/image" Target="../media/image11500.png"/><Relationship Id="rId12" Type="http://schemas.openxmlformats.org/officeDocument/2006/relationships/image" Target="../media/image1380.png"/><Relationship Id="rId17" Type="http://schemas.openxmlformats.org/officeDocument/2006/relationships/image" Target="../media/image1430.png"/><Relationship Id="rId2" Type="http://schemas.openxmlformats.org/officeDocument/2006/relationships/image" Target="../media/image920.png"/><Relationship Id="rId16" Type="http://schemas.openxmlformats.org/officeDocument/2006/relationships/image" Target="../media/image14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0.png"/><Relationship Id="rId11" Type="http://schemas.openxmlformats.org/officeDocument/2006/relationships/image" Target="../media/image1370.png"/><Relationship Id="rId5" Type="http://schemas.openxmlformats.org/officeDocument/2006/relationships/image" Target="../media/image910.png"/><Relationship Id="rId15" Type="http://schemas.openxmlformats.org/officeDocument/2006/relationships/image" Target="../media/image1410.png"/><Relationship Id="rId10" Type="http://schemas.openxmlformats.org/officeDocument/2006/relationships/image" Target="../media/image1250.png"/><Relationship Id="rId19" Type="http://schemas.openxmlformats.org/officeDocument/2006/relationships/image" Target="../media/image1450.png"/><Relationship Id="rId4" Type="http://schemas.openxmlformats.org/officeDocument/2006/relationships/image" Target="../media/image900.png"/><Relationship Id="rId9" Type="http://schemas.openxmlformats.org/officeDocument/2006/relationships/image" Target="../media/image11700.png"/><Relationship Id="rId14" Type="http://schemas.openxmlformats.org/officeDocument/2006/relationships/image" Target="../media/image14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0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5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0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8A0C-559C-13D8-A7E9-3A18E4F47A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SEP760 Cyber Physical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CB8E1-E5F8-9889-B763-8C63A610A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Summer 2025</a:t>
            </a:r>
          </a:p>
          <a:p>
            <a:r>
              <a:rPr lang="en-US" dirty="0"/>
              <a:t>Deep / Machine Learning</a:t>
            </a:r>
          </a:p>
          <a:p>
            <a:r>
              <a:rPr lang="en-US" dirty="0"/>
              <a:t>W. Booth School of Engineering, McMaster University</a:t>
            </a:r>
          </a:p>
          <a:p>
            <a:r>
              <a:rPr lang="en-US" dirty="0"/>
              <a:t>Dr. Anwar Mirza</a:t>
            </a:r>
          </a:p>
          <a:p>
            <a:r>
              <a:rPr lang="en-US" dirty="0"/>
              <a:t>mirzaa24@mcmaster.ca</a:t>
            </a:r>
          </a:p>
        </p:txBody>
      </p:sp>
    </p:spTree>
    <p:extLst>
      <p:ext uri="{BB962C8B-B14F-4D97-AF65-F5344CB8AC3E}">
        <p14:creationId xmlns:p14="http://schemas.microsoft.com/office/powerpoint/2010/main" val="4068313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00798BE-25D1-5136-5F89-A612C17F11C7}"/>
              </a:ext>
            </a:extLst>
          </p:cNvPr>
          <p:cNvGraphicFramePr/>
          <p:nvPr/>
        </p:nvGraphicFramePr>
        <p:xfrm>
          <a:off x="8529818" y="200503"/>
          <a:ext cx="3332803" cy="3095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E6A303-953E-D553-A0AB-7D3C778F993A}"/>
                  </a:ext>
                </a:extLst>
              </p:cNvPr>
              <p:cNvSpPr txBox="1"/>
              <p:nvPr/>
            </p:nvSpPr>
            <p:spPr>
              <a:xfrm>
                <a:off x="470451" y="2737314"/>
                <a:ext cx="2254463" cy="544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acc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360</m:t>
                          </m:r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=45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E6A303-953E-D553-A0AB-7D3C778F9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51" y="2737314"/>
                <a:ext cx="2254463" cy="544252"/>
              </a:xfrm>
              <a:prstGeom prst="rect">
                <a:avLst/>
              </a:prstGeom>
              <a:blipFill>
                <a:blip r:embed="rId3"/>
                <a:stretch>
                  <a:fillRect t="-84091" r="-1676" b="-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1623AD-4D0C-A418-D20A-696F7FED9613}"/>
                  </a:ext>
                </a:extLst>
              </p:cNvPr>
              <p:cNvSpPr txBox="1"/>
              <p:nvPr/>
            </p:nvSpPr>
            <p:spPr>
              <a:xfrm>
                <a:off x="3662183" y="2737314"/>
                <a:ext cx="2931380" cy="535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5135</m:t>
                          </m:r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=641.875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1623AD-4D0C-A418-D20A-696F7FED9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183" y="2737314"/>
                <a:ext cx="2931380" cy="535468"/>
              </a:xfrm>
              <a:prstGeom prst="rect">
                <a:avLst/>
              </a:prstGeom>
              <a:blipFill>
                <a:blip r:embed="rId4"/>
                <a:stretch>
                  <a:fillRect l="-1293" t="-86047" r="-1293" b="-76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A4A56C-AADC-C28B-6749-FEC15E1D7AF8}"/>
                  </a:ext>
                </a:extLst>
              </p:cNvPr>
              <p:cNvSpPr txBox="1"/>
              <p:nvPr/>
            </p:nvSpPr>
            <p:spPr>
              <a:xfrm>
                <a:off x="470451" y="3456038"/>
                <a:ext cx="6619633" cy="610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</m:t>
                          </m:r>
                          <m:d>
                            <m:dPr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312850</m:t>
                              </m:r>
                            </m:e>
                          </m:d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−360(5135)</m:t>
                          </m:r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</m:t>
                          </m:r>
                          <m:d>
                            <m:dPr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20400</m:t>
                              </m:r>
                            </m:e>
                          </m:d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−(360)(360)</m:t>
                          </m:r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=19.47024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A4A56C-AADC-C28B-6749-FEC15E1D7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51" y="3456038"/>
                <a:ext cx="6619633" cy="610552"/>
              </a:xfrm>
              <a:prstGeom prst="rect">
                <a:avLst/>
              </a:prstGeom>
              <a:blipFill>
                <a:blip r:embed="rId5"/>
                <a:stretch>
                  <a:fillRect t="-77551" r="-191" b="-10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6E4E72-18AC-4C99-DFCF-F4E1AFC1F3EC}"/>
                  </a:ext>
                </a:extLst>
              </p:cNvPr>
              <p:cNvSpPr txBox="1"/>
              <p:nvPr/>
            </p:nvSpPr>
            <p:spPr>
              <a:xfrm>
                <a:off x="528348" y="4166124"/>
                <a:ext cx="5961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acc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641.875</m:t>
                          </m:r>
                        </m:e>
                      </m:d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d>
                        <m:d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19.47024</m:t>
                          </m:r>
                        </m:e>
                      </m:d>
                      <m:d>
                        <m:d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45</m:t>
                          </m:r>
                        </m:e>
                      </m:d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=−234.2857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6E4E72-18AC-4C99-DFCF-F4E1AFC1F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48" y="4166124"/>
                <a:ext cx="5961568" cy="276999"/>
              </a:xfrm>
              <a:prstGeom prst="rect">
                <a:avLst/>
              </a:prstGeom>
              <a:blipFill>
                <a:blip r:embed="rId6"/>
                <a:stretch>
                  <a:fillRect r="-425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1B755FBF-8161-D0B9-6534-DC277E48E70A}"/>
              </a:ext>
            </a:extLst>
          </p:cNvPr>
          <p:cNvSpPr/>
          <p:nvPr/>
        </p:nvSpPr>
        <p:spPr>
          <a:xfrm>
            <a:off x="7090084" y="3506201"/>
            <a:ext cx="174233" cy="936922"/>
          </a:xfrm>
          <a:prstGeom prst="rightBrace">
            <a:avLst>
              <a:gd name="adj1" fmla="val 72599"/>
              <a:gd name="adj2" fmla="val 5095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CAF45B-E466-076A-15CC-7FAD0AA28ECC}"/>
                  </a:ext>
                </a:extLst>
              </p:cNvPr>
              <p:cNvSpPr txBox="1"/>
              <p:nvPr/>
            </p:nvSpPr>
            <p:spPr>
              <a:xfrm>
                <a:off x="7264317" y="3905028"/>
                <a:ext cx="30926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CA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y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=19.47024 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−234.2857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CAF45B-E466-076A-15CC-7FAD0AA28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317" y="3905028"/>
                <a:ext cx="3092645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6DA1396-C550-9B13-C96A-E7B7788120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4527" y="646302"/>
              <a:ext cx="7696201" cy="202120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26289">
                      <a:extLst>
                        <a:ext uri="{9D8B030D-6E8A-4147-A177-3AD203B41FA5}">
                          <a16:colId xmlns:a16="http://schemas.microsoft.com/office/drawing/2014/main" val="3372910756"/>
                        </a:ext>
                      </a:extLst>
                    </a:gridCol>
                    <a:gridCol w="826289">
                      <a:extLst>
                        <a:ext uri="{9D8B030D-6E8A-4147-A177-3AD203B41FA5}">
                          <a16:colId xmlns:a16="http://schemas.microsoft.com/office/drawing/2014/main" val="3439908248"/>
                        </a:ext>
                      </a:extLst>
                    </a:gridCol>
                    <a:gridCol w="826289">
                      <a:extLst>
                        <a:ext uri="{9D8B030D-6E8A-4147-A177-3AD203B41FA5}">
                          <a16:colId xmlns:a16="http://schemas.microsoft.com/office/drawing/2014/main" val="2303129520"/>
                        </a:ext>
                      </a:extLst>
                    </a:gridCol>
                    <a:gridCol w="826289">
                      <a:extLst>
                        <a:ext uri="{9D8B030D-6E8A-4147-A177-3AD203B41FA5}">
                          <a16:colId xmlns:a16="http://schemas.microsoft.com/office/drawing/2014/main" val="1321527349"/>
                        </a:ext>
                      </a:extLst>
                    </a:gridCol>
                    <a:gridCol w="826289">
                      <a:extLst>
                        <a:ext uri="{9D8B030D-6E8A-4147-A177-3AD203B41FA5}">
                          <a16:colId xmlns:a16="http://schemas.microsoft.com/office/drawing/2014/main" val="4416599"/>
                        </a:ext>
                      </a:extLst>
                    </a:gridCol>
                    <a:gridCol w="1004633">
                      <a:extLst>
                        <a:ext uri="{9D8B030D-6E8A-4147-A177-3AD203B41FA5}">
                          <a16:colId xmlns:a16="http://schemas.microsoft.com/office/drawing/2014/main" val="2335405656"/>
                        </a:ext>
                      </a:extLst>
                    </a:gridCol>
                    <a:gridCol w="1136822">
                      <a:extLst>
                        <a:ext uri="{9D8B030D-6E8A-4147-A177-3AD203B41FA5}">
                          <a16:colId xmlns:a16="http://schemas.microsoft.com/office/drawing/2014/main" val="2664984650"/>
                        </a:ext>
                      </a:extLst>
                    </a:gridCol>
                    <a:gridCol w="1423301">
                      <a:extLst>
                        <a:ext uri="{9D8B030D-6E8A-4147-A177-3AD203B41FA5}">
                          <a16:colId xmlns:a16="http://schemas.microsoft.com/office/drawing/2014/main" val="1210431569"/>
                        </a:ext>
                      </a:extLst>
                    </a:gridCol>
                  </a:tblGrid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2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2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CA" sz="12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12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CA" sz="12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2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CA" sz="12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CA" sz="12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CA" sz="12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sz="12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12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CA" sz="12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2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CA" sz="12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CA" sz="12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CA" sz="12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2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CA" sz="12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CA" sz="12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CA" sz="12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2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CA" sz="12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CA" sz="12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2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CA" sz="12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513669361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 dirty="0">
                              <a:effectLst/>
                            </a:rPr>
                            <a:t>1</a:t>
                          </a:r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10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25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100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250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-39.583333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380534.7656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4171.006944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203134380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20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70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400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1400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155.119048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327041.0156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7245.252268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34784203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30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380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900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11400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349.821429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68578.51563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910.7461735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5988493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40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550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1600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22000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544.52381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8441.015625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29.98866213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22418455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50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610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2500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30500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739.22619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1016.015625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16699.4083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4726602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60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1220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3600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73200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933.928571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334228.5156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81836.86224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997296101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70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830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4900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58100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1128.63095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 dirty="0">
                              <a:effectLst/>
                            </a:rPr>
                            <a:t>35391.01563</a:t>
                          </a:r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89180.44572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49305207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8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80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1450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6400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116000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1323.33333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 dirty="0">
                              <a:effectLst/>
                            </a:rPr>
                            <a:t>653066.0156</a:t>
                          </a:r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 dirty="0">
                              <a:effectLst/>
                            </a:rPr>
                            <a:t>16044.44444</a:t>
                          </a:r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9890109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sums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360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5135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20400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312850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5135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 dirty="0">
                              <a:effectLst/>
                            </a:rPr>
                            <a:t>1808296.875</a:t>
                          </a:r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 dirty="0">
                              <a:effectLst/>
                            </a:rPr>
                            <a:t>216118.1548</a:t>
                          </a:r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7254845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6DA1396-C550-9B13-C96A-E7B7788120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0045322"/>
                  </p:ext>
                </p:extLst>
              </p:nvPr>
            </p:nvGraphicFramePr>
            <p:xfrm>
              <a:off x="634527" y="646302"/>
              <a:ext cx="7696201" cy="202120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26289">
                      <a:extLst>
                        <a:ext uri="{9D8B030D-6E8A-4147-A177-3AD203B41FA5}">
                          <a16:colId xmlns:a16="http://schemas.microsoft.com/office/drawing/2014/main" val="3372910756"/>
                        </a:ext>
                      </a:extLst>
                    </a:gridCol>
                    <a:gridCol w="826289">
                      <a:extLst>
                        <a:ext uri="{9D8B030D-6E8A-4147-A177-3AD203B41FA5}">
                          <a16:colId xmlns:a16="http://schemas.microsoft.com/office/drawing/2014/main" val="3439908248"/>
                        </a:ext>
                      </a:extLst>
                    </a:gridCol>
                    <a:gridCol w="826289">
                      <a:extLst>
                        <a:ext uri="{9D8B030D-6E8A-4147-A177-3AD203B41FA5}">
                          <a16:colId xmlns:a16="http://schemas.microsoft.com/office/drawing/2014/main" val="2303129520"/>
                        </a:ext>
                      </a:extLst>
                    </a:gridCol>
                    <a:gridCol w="826289">
                      <a:extLst>
                        <a:ext uri="{9D8B030D-6E8A-4147-A177-3AD203B41FA5}">
                          <a16:colId xmlns:a16="http://schemas.microsoft.com/office/drawing/2014/main" val="1321527349"/>
                        </a:ext>
                      </a:extLst>
                    </a:gridCol>
                    <a:gridCol w="826289">
                      <a:extLst>
                        <a:ext uri="{9D8B030D-6E8A-4147-A177-3AD203B41FA5}">
                          <a16:colId xmlns:a16="http://schemas.microsoft.com/office/drawing/2014/main" val="4416599"/>
                        </a:ext>
                      </a:extLst>
                    </a:gridCol>
                    <a:gridCol w="1004633">
                      <a:extLst>
                        <a:ext uri="{9D8B030D-6E8A-4147-A177-3AD203B41FA5}">
                          <a16:colId xmlns:a16="http://schemas.microsoft.com/office/drawing/2014/main" val="2335405656"/>
                        </a:ext>
                      </a:extLst>
                    </a:gridCol>
                    <a:gridCol w="1136822">
                      <a:extLst>
                        <a:ext uri="{9D8B030D-6E8A-4147-A177-3AD203B41FA5}">
                          <a16:colId xmlns:a16="http://schemas.microsoft.com/office/drawing/2014/main" val="2664984650"/>
                        </a:ext>
                      </a:extLst>
                    </a:gridCol>
                    <a:gridCol w="1423301">
                      <a:extLst>
                        <a:ext uri="{9D8B030D-6E8A-4147-A177-3AD203B41FA5}">
                          <a16:colId xmlns:a16="http://schemas.microsoft.com/office/drawing/2014/main" val="1210431569"/>
                        </a:ext>
                      </a:extLst>
                    </a:gridCol>
                  </a:tblGrid>
                  <a:tr h="203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8"/>
                          <a:stretch>
                            <a:fillRect t="-6250" r="-836923" b="-9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8"/>
                          <a:stretch>
                            <a:fillRect l="-100000" t="-6250" r="-736923" b="-9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8"/>
                          <a:stretch>
                            <a:fillRect l="-196970" t="-6250" r="-625758" b="-9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8"/>
                          <a:stretch>
                            <a:fillRect l="-301538" t="-6250" r="-535385" b="-9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8"/>
                          <a:stretch>
                            <a:fillRect l="-401538" t="-6250" r="-435385" b="-9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8"/>
                          <a:stretch>
                            <a:fillRect l="-412658" t="-6250" r="-258228" b="-9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8"/>
                          <a:stretch>
                            <a:fillRect l="-450000" t="-6250" r="-126667" b="-9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8"/>
                          <a:stretch>
                            <a:fillRect l="-441964" t="-6250" r="-1786" b="-94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3669361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 dirty="0">
                              <a:effectLst/>
                            </a:rPr>
                            <a:t>1</a:t>
                          </a:r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10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25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100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250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-39.583333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380534.7656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4171.006944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203134380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20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70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400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1400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155.119048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327041.0156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7245.252268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34784203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30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380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900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11400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349.821429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68578.51563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910.7461735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5988493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40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550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1600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22000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544.52381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8441.015625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29.98866213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22418455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50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610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2500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30500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739.22619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1016.015625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16699.4083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4726602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60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1220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3600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73200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933.928571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334228.5156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81836.86224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997296101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70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830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4900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58100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1128.63095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 dirty="0">
                              <a:effectLst/>
                            </a:rPr>
                            <a:t>35391.01563</a:t>
                          </a:r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89180.44572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49305207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8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80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1450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6400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116000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1323.33333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 dirty="0">
                              <a:effectLst/>
                            </a:rPr>
                            <a:t>653066.0156</a:t>
                          </a:r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 dirty="0">
                              <a:effectLst/>
                            </a:rPr>
                            <a:t>16044.44444</a:t>
                          </a:r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98901099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sums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360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5135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20400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312850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>
                              <a:effectLst/>
                            </a:rPr>
                            <a:t>5135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 dirty="0">
                              <a:effectLst/>
                            </a:rPr>
                            <a:t>1808296.875</a:t>
                          </a:r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u="none" strike="noStrike" dirty="0">
                              <a:effectLst/>
                            </a:rPr>
                            <a:t>216118.1548</a:t>
                          </a:r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7254845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C2258C-8E95-7B17-2586-10353A7577A8}"/>
                  </a:ext>
                </a:extLst>
              </p:cNvPr>
              <p:cNvSpPr txBox="1"/>
              <p:nvPr/>
            </p:nvSpPr>
            <p:spPr>
              <a:xfrm>
                <a:off x="487455" y="4882037"/>
                <a:ext cx="4478149" cy="826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CA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0" lang="en-CA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kumimoji="0" lang="en-CA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1808297.875</m:t>
                              </m:r>
                            </m:num>
                            <m:den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8</m:t>
                              </m:r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=508.26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C2258C-8E95-7B17-2586-10353A757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55" y="4882037"/>
                <a:ext cx="4478149" cy="826573"/>
              </a:xfrm>
              <a:prstGeom prst="rect">
                <a:avLst/>
              </a:prstGeom>
              <a:blipFill>
                <a:blip r:embed="rId9"/>
                <a:stretch>
                  <a:fillRect l="-565" r="-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7EA901-6DA6-3018-7B26-374DABB4FAE2}"/>
                  </a:ext>
                </a:extLst>
              </p:cNvPr>
              <p:cNvSpPr txBox="1"/>
              <p:nvPr/>
            </p:nvSpPr>
            <p:spPr>
              <a:xfrm>
                <a:off x="5602224" y="4844933"/>
                <a:ext cx="5478872" cy="826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num>
                            <m:den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den>
                          </m:f>
                        </m:sub>
                      </m:sSub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−2</m:t>
                              </m:r>
                            </m:den>
                          </m:f>
                        </m:e>
                      </m:rad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kumimoji="0" lang="en-CA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216118.1548</m:t>
                              </m:r>
                            </m:num>
                            <m:den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8</m:t>
                              </m:r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=189.79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7EA901-6DA6-3018-7B26-374DABB4F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224" y="4844933"/>
                <a:ext cx="5478872" cy="826573"/>
              </a:xfrm>
              <a:prstGeom prst="rect">
                <a:avLst/>
              </a:prstGeom>
              <a:blipFill>
                <a:blip r:embed="rId10"/>
                <a:stretch>
                  <a:fillRect l="-694" r="-463" b="-39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78166-7AD8-BE73-D33F-EE91660C0428}"/>
                  </a:ext>
                </a:extLst>
              </p:cNvPr>
              <p:cNvSpPr txBox="1"/>
              <p:nvPr/>
            </p:nvSpPr>
            <p:spPr>
              <a:xfrm>
                <a:off x="435883" y="5850059"/>
                <a:ext cx="469199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p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1808297.875</m:t>
                          </m:r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216118.1548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1808297.875</m:t>
                          </m:r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=0.8805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78166-7AD8-BE73-D33F-EE91660C0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83" y="5850059"/>
                <a:ext cx="4691990" cy="526041"/>
              </a:xfrm>
              <a:prstGeom prst="rect">
                <a:avLst/>
              </a:prstGeom>
              <a:blipFill>
                <a:blip r:embed="rId11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D7C4F-878F-82D2-7F61-6E797054197D}"/>
                  </a:ext>
                </a:extLst>
              </p:cNvPr>
              <p:cNvSpPr txBox="1"/>
              <p:nvPr/>
            </p:nvSpPr>
            <p:spPr>
              <a:xfrm>
                <a:off x="6307747" y="5879683"/>
                <a:ext cx="2309478" cy="315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0.8805</m:t>
                          </m:r>
                        </m:e>
                      </m:rad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=0.9383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D7C4F-878F-82D2-7F61-6E797054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747" y="5879683"/>
                <a:ext cx="2309478" cy="315214"/>
              </a:xfrm>
              <a:prstGeom prst="rect">
                <a:avLst/>
              </a:prstGeom>
              <a:blipFill>
                <a:blip r:embed="rId12"/>
                <a:stretch>
                  <a:fillRect l="-546" r="-1639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A05DF40-2097-8B14-F540-9608266B3DD8}"/>
              </a:ext>
            </a:extLst>
          </p:cNvPr>
          <p:cNvSpPr txBox="1"/>
          <p:nvPr/>
        </p:nvSpPr>
        <p:spPr>
          <a:xfrm>
            <a:off x="2322576" y="6413823"/>
            <a:ext cx="6839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88.05% of the original data has been explained by the linear model.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7DECFC-F483-F9EC-698E-CEE2D2F3A1FA}"/>
              </a:ext>
            </a:extLst>
          </p:cNvPr>
          <p:cNvSpPr txBox="1"/>
          <p:nvPr/>
        </p:nvSpPr>
        <p:spPr>
          <a:xfrm>
            <a:off x="622616" y="88712"/>
            <a:ext cx="6489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Example: Estimation of Errors for the Linear Least Squares Fit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23F34FF-A447-F8BA-3491-EF1165B11E58}"/>
              </a:ext>
            </a:extLst>
          </p:cNvPr>
          <p:cNvSpPr/>
          <p:nvPr/>
        </p:nvSpPr>
        <p:spPr>
          <a:xfrm>
            <a:off x="5462016" y="6019608"/>
            <a:ext cx="280416" cy="14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055259-9F64-2706-4F5E-FCF229BFDCAF}"/>
              </a:ext>
            </a:extLst>
          </p:cNvPr>
          <p:cNvSpPr txBox="1"/>
          <p:nvPr/>
        </p:nvSpPr>
        <p:spPr>
          <a:xfrm>
            <a:off x="435883" y="4534841"/>
            <a:ext cx="4691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Standard deviation (spread) from the mean: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BA0CB-BA18-3A74-D0BC-586BB2C6567C}"/>
              </a:ext>
            </a:extLst>
          </p:cNvPr>
          <p:cNvSpPr txBox="1"/>
          <p:nvPr/>
        </p:nvSpPr>
        <p:spPr>
          <a:xfrm>
            <a:off x="5583936" y="4542657"/>
            <a:ext cx="641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Standard error (spread) around the regression line (estimate):</a:t>
            </a:r>
          </a:p>
        </p:txBody>
      </p:sp>
    </p:spTree>
    <p:extLst>
      <p:ext uri="{BB962C8B-B14F-4D97-AF65-F5344CB8AC3E}">
        <p14:creationId xmlns:p14="http://schemas.microsoft.com/office/powerpoint/2010/main" val="1469166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A7DECFC-F483-F9EC-698E-CEE2D2F3A1FA}"/>
              </a:ext>
            </a:extLst>
          </p:cNvPr>
          <p:cNvSpPr txBox="1"/>
          <p:nvPr/>
        </p:nvSpPr>
        <p:spPr>
          <a:xfrm>
            <a:off x="622616" y="88712"/>
            <a:ext cx="8465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How good is the coefficient of variance for goodness-of-fit?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8EE09B39-9CE4-7082-EB9C-6F7422524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65" y="1364201"/>
            <a:ext cx="7772400" cy="5010307"/>
          </a:xfrm>
          <a:prstGeom prst="rect">
            <a:avLst/>
          </a:prstGeom>
          <a:effectLst>
            <a:outerShdw blurRad="714925" sx="95739" sy="95739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546DFA-C351-1D04-607D-A804735A0674}"/>
                  </a:ext>
                </a:extLst>
              </p:cNvPr>
              <p:cNvSpPr txBox="1"/>
              <p:nvPr/>
            </p:nvSpPr>
            <p:spPr>
              <a:xfrm>
                <a:off x="622616" y="554514"/>
                <a:ext cx="74027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All of these four data sets have the same  best-fit line </a:t>
                </a:r>
                <a14:m>
                  <m:oMath xmlns:m="http://schemas.openxmlformats.org/officeDocument/2006/math">
                    <m:r>
                      <a:rPr kumimoji="0" lang="en-CA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CA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=3+0.5</m:t>
                    </m:r>
                    <m:r>
                      <a:rPr kumimoji="0" lang="en-CA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 and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same coefficient of variance (determination)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CA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e>
                      <m:sup>
                        <m:r>
                          <a:rPr kumimoji="0" lang="en-CA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CA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=0.67!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546DFA-C351-1D04-607D-A804735A0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16" y="554514"/>
                <a:ext cx="7402732" cy="646331"/>
              </a:xfrm>
              <a:prstGeom prst="rect">
                <a:avLst/>
              </a:prstGeom>
              <a:blipFill>
                <a:blip r:embed="rId3"/>
                <a:stretch>
                  <a:fillRect l="-514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93030A5-97F8-E26B-7BE6-8B2EDBB39EAC}"/>
              </a:ext>
            </a:extLst>
          </p:cNvPr>
          <p:cNvSpPr txBox="1"/>
          <p:nvPr/>
        </p:nvSpPr>
        <p:spPr>
          <a:xfrm>
            <a:off x="8554720" y="2580640"/>
            <a:ext cx="2977097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246657" sx="95106" sy="95106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Graphical inspection of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the data is important. It can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help decide what type of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curve can be used for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regression analysis.</a:t>
            </a:r>
          </a:p>
        </p:txBody>
      </p:sp>
    </p:spTree>
    <p:extLst>
      <p:ext uri="{BB962C8B-B14F-4D97-AF65-F5344CB8AC3E}">
        <p14:creationId xmlns:p14="http://schemas.microsoft.com/office/powerpoint/2010/main" val="2081962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B0F10-ECEB-CEE0-42D0-BF4269FE82F6}"/>
              </a:ext>
            </a:extLst>
          </p:cNvPr>
          <p:cNvSpPr txBox="1"/>
          <p:nvPr/>
        </p:nvSpPr>
        <p:spPr>
          <a:xfrm>
            <a:off x="304800" y="3572"/>
            <a:ext cx="5562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Linearization of Nonlinear Relationships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5514C0-C32B-548F-8601-7CF6C970D323}"/>
              </a:ext>
            </a:extLst>
          </p:cNvPr>
          <p:cNvSpPr txBox="1"/>
          <p:nvPr/>
        </p:nvSpPr>
        <p:spPr>
          <a:xfrm>
            <a:off x="1258897" y="322935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Exponential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170A3F-7FA3-1D14-6B6C-27D7DDC4F583}"/>
              </a:ext>
            </a:extLst>
          </p:cNvPr>
          <p:cNvSpPr txBox="1"/>
          <p:nvPr/>
        </p:nvSpPr>
        <p:spPr>
          <a:xfrm>
            <a:off x="5129109" y="322935"/>
            <a:ext cx="1406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Power equation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FEBC42-8774-1EBD-6EE7-04755560C728}"/>
              </a:ext>
            </a:extLst>
          </p:cNvPr>
          <p:cNvSpPr txBox="1"/>
          <p:nvPr/>
        </p:nvSpPr>
        <p:spPr>
          <a:xfrm>
            <a:off x="8697814" y="322935"/>
            <a:ext cx="2701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Saturation growth-rate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8919263-094F-D974-F68C-BDD13EE4DCD0}"/>
                  </a:ext>
                </a:extLst>
              </p:cNvPr>
              <p:cNvSpPr txBox="1"/>
              <p:nvPr/>
            </p:nvSpPr>
            <p:spPr>
              <a:xfrm>
                <a:off x="881016" y="2477428"/>
                <a:ext cx="1224759" cy="289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8919263-094F-D974-F68C-BDD13EE4D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16" y="2477428"/>
                <a:ext cx="1224759" cy="289951"/>
              </a:xfrm>
              <a:prstGeom prst="rect">
                <a:avLst/>
              </a:prstGeom>
              <a:blipFill>
                <a:blip r:embed="rId2"/>
                <a:stretch>
                  <a:fillRect l="-4124" t="-41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979E36-A05D-BBFD-4126-6DE763DA7B1C}"/>
                  </a:ext>
                </a:extLst>
              </p:cNvPr>
              <p:cNvSpPr txBox="1"/>
              <p:nvPr/>
            </p:nvSpPr>
            <p:spPr>
              <a:xfrm>
                <a:off x="794872" y="4016197"/>
                <a:ext cx="18289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</m:fName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func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CA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979E36-A05D-BBFD-4126-6DE763DA7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72" y="4016197"/>
                <a:ext cx="1828962" cy="276999"/>
              </a:xfrm>
              <a:prstGeom prst="rect">
                <a:avLst/>
              </a:prstGeom>
              <a:blipFill>
                <a:blip r:embed="rId3"/>
                <a:stretch>
                  <a:fillRect l="-2069" t="-4545" r="-690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own Arrow 18">
            <a:extLst>
              <a:ext uri="{FF2B5EF4-FFF2-40B4-BE49-F238E27FC236}">
                <a16:creationId xmlns:a16="http://schemas.microsoft.com/office/drawing/2014/main" id="{694FA854-F330-A19F-4132-95241B4DAB88}"/>
              </a:ext>
            </a:extLst>
          </p:cNvPr>
          <p:cNvSpPr/>
          <p:nvPr/>
        </p:nvSpPr>
        <p:spPr>
          <a:xfrm>
            <a:off x="1312931" y="2844875"/>
            <a:ext cx="1014144" cy="1171322"/>
          </a:xfrm>
          <a:prstGeom prst="downArrow">
            <a:avLst>
              <a:gd name="adj1" fmla="val 50000"/>
              <a:gd name="adj2" fmla="val 3103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A3C759-B6B6-7B71-2ED1-1533220D74AC}"/>
                  </a:ext>
                </a:extLst>
              </p:cNvPr>
              <p:cNvSpPr txBox="1"/>
              <p:nvPr/>
            </p:nvSpPr>
            <p:spPr>
              <a:xfrm>
                <a:off x="5126688" y="2477428"/>
                <a:ext cx="1136080" cy="289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sSub>
                            <m:sSubPr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A3C759-B6B6-7B71-2ED1-1533220D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688" y="2477428"/>
                <a:ext cx="1136080" cy="289951"/>
              </a:xfrm>
              <a:prstGeom prst="rect">
                <a:avLst/>
              </a:prstGeom>
              <a:blipFill>
                <a:blip r:embed="rId4"/>
                <a:stretch>
                  <a:fillRect l="-4444" t="-41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FA6D80-5B18-3071-878B-93678830B6B6}"/>
                  </a:ext>
                </a:extLst>
              </p:cNvPr>
              <p:cNvSpPr txBox="1"/>
              <p:nvPr/>
            </p:nvSpPr>
            <p:spPr>
              <a:xfrm>
                <a:off x="4680583" y="3824572"/>
                <a:ext cx="25053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</m:fName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func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</m:fName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FA6D80-5B18-3071-878B-93678830B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583" y="3824572"/>
                <a:ext cx="2505366" cy="276999"/>
              </a:xfrm>
              <a:prstGeom prst="rect">
                <a:avLst/>
              </a:prstGeom>
              <a:blipFill>
                <a:blip r:embed="rId5"/>
                <a:stretch>
                  <a:fillRect l="-1010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4B4925-D363-F26E-CEFC-8754A4E73BEE}"/>
                  </a:ext>
                </a:extLst>
              </p:cNvPr>
              <p:cNvSpPr txBox="1"/>
              <p:nvPr/>
            </p:nvSpPr>
            <p:spPr>
              <a:xfrm>
                <a:off x="9283681" y="2361851"/>
                <a:ext cx="1470915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4B4925-D363-F26E-CEFC-8754A4E73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681" y="2361851"/>
                <a:ext cx="1470915" cy="521105"/>
              </a:xfrm>
              <a:prstGeom prst="rect">
                <a:avLst/>
              </a:prstGeom>
              <a:blipFill>
                <a:blip r:embed="rId6"/>
                <a:stretch>
                  <a:fillRect l="-3448" r="-1724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52C6E9-1F6A-3662-8CB5-B2B1227DB281}"/>
                  </a:ext>
                </a:extLst>
              </p:cNvPr>
              <p:cNvSpPr txBox="1"/>
              <p:nvPr/>
            </p:nvSpPr>
            <p:spPr>
              <a:xfrm>
                <a:off x="9258032" y="3766978"/>
                <a:ext cx="1522212" cy="573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52C6E9-1F6A-3662-8CB5-B2B1227D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032" y="3766978"/>
                <a:ext cx="1522212" cy="573298"/>
              </a:xfrm>
              <a:prstGeom prst="rect">
                <a:avLst/>
              </a:prstGeom>
              <a:blipFill>
                <a:blip r:embed="rId7"/>
                <a:stretch>
                  <a:fillRect l="-4167" t="-4348" r="-333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>
            <a:extLst>
              <a:ext uri="{FF2B5EF4-FFF2-40B4-BE49-F238E27FC236}">
                <a16:creationId xmlns:a16="http://schemas.microsoft.com/office/drawing/2014/main" id="{4B533A0E-0934-977B-01DB-E563B3CDB701}"/>
              </a:ext>
            </a:extLst>
          </p:cNvPr>
          <p:cNvSpPr/>
          <p:nvPr/>
        </p:nvSpPr>
        <p:spPr>
          <a:xfrm>
            <a:off x="5694727" y="2842080"/>
            <a:ext cx="840535" cy="982491"/>
          </a:xfrm>
          <a:prstGeom prst="downArrow">
            <a:avLst>
              <a:gd name="adj1" fmla="val 50000"/>
              <a:gd name="adj2" fmla="val 3103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6D1BBC36-1DAC-8971-9062-495CE6FC6E93}"/>
              </a:ext>
            </a:extLst>
          </p:cNvPr>
          <p:cNvSpPr/>
          <p:nvPr/>
        </p:nvSpPr>
        <p:spPr>
          <a:xfrm>
            <a:off x="10266916" y="3025856"/>
            <a:ext cx="487680" cy="581252"/>
          </a:xfrm>
          <a:prstGeom prst="downArrow">
            <a:avLst>
              <a:gd name="adj1" fmla="val 50000"/>
              <a:gd name="adj2" fmla="val 3103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935F03-2893-48A8-6480-044E67988BEE}"/>
              </a:ext>
            </a:extLst>
          </p:cNvPr>
          <p:cNvSpPr txBox="1"/>
          <p:nvPr/>
        </p:nvSpPr>
        <p:spPr>
          <a:xfrm>
            <a:off x="88172" y="3100395"/>
            <a:ext cx="12247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Linearization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D61562-4E51-1BA3-0CA6-922F8D4C284A}"/>
              </a:ext>
            </a:extLst>
          </p:cNvPr>
          <p:cNvSpPr txBox="1"/>
          <p:nvPr/>
        </p:nvSpPr>
        <p:spPr>
          <a:xfrm>
            <a:off x="4532239" y="3100394"/>
            <a:ext cx="12247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Linearization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C6EBDF-D9EB-9B16-48DC-6789A2C4AD64}"/>
              </a:ext>
            </a:extLst>
          </p:cNvPr>
          <p:cNvSpPr txBox="1"/>
          <p:nvPr/>
        </p:nvSpPr>
        <p:spPr>
          <a:xfrm>
            <a:off x="9127926" y="3121223"/>
            <a:ext cx="12247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Linearization</a:t>
            </a:r>
          </a:p>
        </p:txBody>
      </p:sp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F9DC2474-7B60-5D6D-5CD5-108297950F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231" y="615891"/>
            <a:ext cx="2516109" cy="1713557"/>
          </a:xfrm>
          <a:prstGeom prst="rect">
            <a:avLst/>
          </a:prstGeom>
        </p:spPr>
      </p:pic>
      <p:pic>
        <p:nvPicPr>
          <p:cNvPr id="34" name="Picture 33" descr="A picture containing sky, line&#10;&#10;Description automatically generated">
            <a:extLst>
              <a:ext uri="{FF2B5EF4-FFF2-40B4-BE49-F238E27FC236}">
                <a16:creationId xmlns:a16="http://schemas.microsoft.com/office/drawing/2014/main" id="{759106CF-E147-125C-7E18-61FB83F98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9841" y="615891"/>
            <a:ext cx="2516109" cy="1713557"/>
          </a:xfrm>
          <a:prstGeom prst="rect">
            <a:avLst/>
          </a:prstGeom>
        </p:spPr>
      </p:pic>
      <p:pic>
        <p:nvPicPr>
          <p:cNvPr id="36" name="Picture 35" descr="A picture containing text, sky, light, curlew&#10;&#10;Description automatically generated">
            <a:extLst>
              <a:ext uri="{FF2B5EF4-FFF2-40B4-BE49-F238E27FC236}">
                <a16:creationId xmlns:a16="http://schemas.microsoft.com/office/drawing/2014/main" id="{566DFFC6-07D0-82A8-2EF5-F821DE339B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0451" y="615891"/>
            <a:ext cx="2516109" cy="1713557"/>
          </a:xfrm>
          <a:prstGeom prst="rect">
            <a:avLst/>
          </a:prstGeom>
        </p:spPr>
      </p:pic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233D413B-E719-EF72-2555-321773A996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229" y="4454128"/>
            <a:ext cx="2516109" cy="2169059"/>
          </a:xfrm>
          <a:prstGeom prst="rect">
            <a:avLst/>
          </a:prstGeom>
        </p:spPr>
      </p:pic>
      <p:pic>
        <p:nvPicPr>
          <p:cNvPr id="40" name="Picture 39" descr="Diagram&#10;&#10;Description automatically generated">
            <a:extLst>
              <a:ext uri="{FF2B5EF4-FFF2-40B4-BE49-F238E27FC236}">
                <a16:creationId xmlns:a16="http://schemas.microsoft.com/office/drawing/2014/main" id="{F913613D-9B54-5E42-E2BC-254C621478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69840" y="4449788"/>
            <a:ext cx="2516109" cy="2169059"/>
          </a:xfrm>
          <a:prstGeom prst="rect">
            <a:avLst/>
          </a:prstGeom>
        </p:spPr>
      </p:pic>
      <p:pic>
        <p:nvPicPr>
          <p:cNvPr id="42" name="Picture 41" descr="Diagram&#10;&#10;Description automatically generated">
            <a:extLst>
              <a:ext uri="{FF2B5EF4-FFF2-40B4-BE49-F238E27FC236}">
                <a16:creationId xmlns:a16="http://schemas.microsoft.com/office/drawing/2014/main" id="{0F810B8B-7A30-9806-199C-473D81105E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90451" y="4449788"/>
            <a:ext cx="2516109" cy="21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35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E6A303-953E-D553-A0AB-7D3C778F993A}"/>
                  </a:ext>
                </a:extLst>
              </p:cNvPr>
              <p:cNvSpPr txBox="1"/>
              <p:nvPr/>
            </p:nvSpPr>
            <p:spPr>
              <a:xfrm>
                <a:off x="367648" y="2979506"/>
                <a:ext cx="2225546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acc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12.606</m:t>
                          </m:r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=1.5757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E6A303-953E-D553-A0AB-7D3C778F9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48" y="2979506"/>
                <a:ext cx="2225546" cy="520399"/>
              </a:xfrm>
              <a:prstGeom prst="rect">
                <a:avLst/>
              </a:prstGeom>
              <a:blipFill>
                <a:blip r:embed="rId2"/>
                <a:stretch>
                  <a:fillRect l="-565" t="-4762" r="-1695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1623AD-4D0C-A418-D20A-696F7FED9613}"/>
                  </a:ext>
                </a:extLst>
              </p:cNvPr>
              <p:cNvSpPr txBox="1"/>
              <p:nvPr/>
            </p:nvSpPr>
            <p:spPr>
              <a:xfrm>
                <a:off x="3161722" y="2971962"/>
                <a:ext cx="2228944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20.515</m:t>
                          </m:r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=2.5644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1623AD-4D0C-A418-D20A-696F7FED9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722" y="2971962"/>
                <a:ext cx="2228944" cy="525978"/>
              </a:xfrm>
              <a:prstGeom prst="rect">
                <a:avLst/>
              </a:prstGeom>
              <a:blipFill>
                <a:blip r:embed="rId3"/>
                <a:stretch>
                  <a:fillRect l="-2273" t="-4762" r="-170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A4A56C-AADC-C28B-6749-FEC15E1D7AF8}"/>
                  </a:ext>
                </a:extLst>
              </p:cNvPr>
              <p:cNvSpPr txBox="1"/>
              <p:nvPr/>
            </p:nvSpPr>
            <p:spPr>
              <a:xfrm>
                <a:off x="367648" y="3613566"/>
                <a:ext cx="4684231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</m:t>
                          </m:r>
                          <m:d>
                            <m:dPr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33.622</m:t>
                              </m:r>
                            </m:e>
                          </m:d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−12.606(20.515)</m:t>
                          </m:r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</m:t>
                          </m:r>
                          <m:d>
                            <m:dPr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20.516</m:t>
                              </m:r>
                            </m:e>
                          </m:d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−(12.606)(12.606)</m:t>
                          </m:r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=1.9842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A4A56C-AADC-C28B-6749-FEC15E1D7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48" y="3613566"/>
                <a:ext cx="4684231" cy="586699"/>
              </a:xfrm>
              <a:prstGeom prst="rect">
                <a:avLst/>
              </a:prstGeom>
              <a:blipFill>
                <a:blip r:embed="rId4"/>
                <a:stretch>
                  <a:fillRect t="-2128" r="-541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6E4E72-18AC-4C99-DFCF-F4E1AFC1F3EC}"/>
                  </a:ext>
                </a:extLst>
              </p:cNvPr>
              <p:cNvSpPr txBox="1"/>
              <p:nvPr/>
            </p:nvSpPr>
            <p:spPr>
              <a:xfrm>
                <a:off x="367648" y="4448987"/>
                <a:ext cx="46816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2.5644</m:t>
                          </m:r>
                        </m:e>
                      </m:d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d>
                        <m:d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1.9842</m:t>
                          </m:r>
                        </m:e>
                      </m:d>
                      <m:d>
                        <m:d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1.5757</m:t>
                          </m:r>
                        </m:e>
                      </m:d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=−0.5620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6E4E72-18AC-4C99-DFCF-F4E1AFC1F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48" y="4448987"/>
                <a:ext cx="4681603" cy="276999"/>
              </a:xfrm>
              <a:prstGeom prst="rect">
                <a:avLst/>
              </a:prstGeom>
              <a:blipFill>
                <a:blip r:embed="rId5"/>
                <a:stretch>
                  <a:fillRect r="-81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1B755FBF-8161-D0B9-6534-DC277E48E70A}"/>
              </a:ext>
            </a:extLst>
          </p:cNvPr>
          <p:cNvSpPr/>
          <p:nvPr/>
        </p:nvSpPr>
        <p:spPr>
          <a:xfrm>
            <a:off x="5144630" y="3613567"/>
            <a:ext cx="246036" cy="1112420"/>
          </a:xfrm>
          <a:prstGeom prst="rightBrace">
            <a:avLst>
              <a:gd name="adj1" fmla="val 72599"/>
              <a:gd name="adj2" fmla="val 5095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CAF45B-E466-076A-15CC-7FAD0AA28ECC}"/>
                  </a:ext>
                </a:extLst>
              </p:cNvPr>
              <p:cNvSpPr txBox="1"/>
              <p:nvPr/>
            </p:nvSpPr>
            <p:spPr>
              <a:xfrm>
                <a:off x="383959" y="5286406"/>
                <a:ext cx="355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</m:fName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func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=−0.5620+1.9842</m:t>
                      </m:r>
                      <m:func>
                        <m:func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</m:fName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CAF45B-E466-076A-15CC-7FAD0AA28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59" y="5286406"/>
                <a:ext cx="3556000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307002-AE90-9947-B44B-AAB5DC56FF76}"/>
                  </a:ext>
                </a:extLst>
              </p:cNvPr>
              <p:cNvSpPr txBox="1"/>
              <p:nvPr/>
            </p:nvSpPr>
            <p:spPr>
              <a:xfrm>
                <a:off x="622616" y="88712"/>
                <a:ext cx="11757899" cy="478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Example: Fitting Data with the Power Equation – </a:t>
                </a:r>
                <a14:m>
                  <m:oMath xmlns:m="http://schemas.openxmlformats.org/officeDocument/2006/math"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</m:sSup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BE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func>
                      <m:func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CA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func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CA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func>
                      <m:func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CA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307002-AE90-9947-B44B-AAB5DC56F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16" y="88712"/>
                <a:ext cx="11757899" cy="478977"/>
              </a:xfrm>
              <a:prstGeom prst="rect">
                <a:avLst/>
              </a:prstGeom>
              <a:blipFill>
                <a:blip r:embed="rId7"/>
                <a:stretch>
                  <a:fillRect l="-755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26B6C47-9E92-9180-94E1-1229D0442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3959" y="692149"/>
              <a:ext cx="5029289" cy="2032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08521">
                      <a:extLst>
                        <a:ext uri="{9D8B030D-6E8A-4147-A177-3AD203B41FA5}">
                          <a16:colId xmlns:a16="http://schemas.microsoft.com/office/drawing/2014/main" val="301916626"/>
                        </a:ext>
                      </a:extLst>
                    </a:gridCol>
                    <a:gridCol w="438912">
                      <a:extLst>
                        <a:ext uri="{9D8B030D-6E8A-4147-A177-3AD203B41FA5}">
                          <a16:colId xmlns:a16="http://schemas.microsoft.com/office/drawing/2014/main" val="2366917542"/>
                        </a:ext>
                      </a:extLst>
                    </a:gridCol>
                    <a:gridCol w="585216">
                      <a:extLst>
                        <a:ext uri="{9D8B030D-6E8A-4147-A177-3AD203B41FA5}">
                          <a16:colId xmlns:a16="http://schemas.microsoft.com/office/drawing/2014/main" val="1062656424"/>
                        </a:ext>
                      </a:extLst>
                    </a:gridCol>
                    <a:gridCol w="902208">
                      <a:extLst>
                        <a:ext uri="{9D8B030D-6E8A-4147-A177-3AD203B41FA5}">
                          <a16:colId xmlns:a16="http://schemas.microsoft.com/office/drawing/2014/main" val="308067191"/>
                        </a:ext>
                      </a:extLst>
                    </a:gridCol>
                    <a:gridCol w="902208">
                      <a:extLst>
                        <a:ext uri="{9D8B030D-6E8A-4147-A177-3AD203B41FA5}">
                          <a16:colId xmlns:a16="http://schemas.microsoft.com/office/drawing/2014/main" val="363038959"/>
                        </a:ext>
                      </a:extLst>
                    </a:gridCol>
                    <a:gridCol w="890016">
                      <a:extLst>
                        <a:ext uri="{9D8B030D-6E8A-4147-A177-3AD203B41FA5}">
                          <a16:colId xmlns:a16="http://schemas.microsoft.com/office/drawing/2014/main" val="1780460770"/>
                        </a:ext>
                      </a:extLst>
                    </a:gridCol>
                    <a:gridCol w="902208">
                      <a:extLst>
                        <a:ext uri="{9D8B030D-6E8A-4147-A177-3AD203B41FA5}">
                          <a16:colId xmlns:a16="http://schemas.microsoft.com/office/drawing/2014/main" val="446663583"/>
                        </a:ext>
                      </a:extLst>
                    </a:gridCol>
                  </a:tblGrid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CA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CA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12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CA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func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CA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12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CA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2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CA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func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CA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CA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CA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CA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12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CA" sz="12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CA" sz="1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1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CA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CA" sz="1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CA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12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CA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func>
                                <m:func>
                                  <m:funcPr>
                                    <m:ctrlPr>
                                      <a:rPr lang="en-CA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12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CA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func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671288737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1.39794001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1.39794001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83358309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70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1.30103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1.84509804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1.69267905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2.40052789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05224281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380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1.47712125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2.5797836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2.1818872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3.81065318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69099973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550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1.60205999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2.74036269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2.56659622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4.39022543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25509043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610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1.69897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2.78532984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2.88649908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4.73219184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41904306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60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1220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1.77815125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3.08635983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3.16182187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5.48801459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51420356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70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830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1.84509804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2.91907809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3.40438678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5.38598527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16571341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8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80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1450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1.90308999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3.161368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3.6217515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6.01636779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90825943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CA" sz="1200" u="none" strike="noStrike">
                              <a:effectLst/>
                            </a:rPr>
                            <a:t>Sums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360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5135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12.6055205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20.5153201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20.5156217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 dirty="0">
                              <a:effectLst/>
                            </a:rPr>
                            <a:t>33.621906</a:t>
                          </a:r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659707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26B6C47-9E92-9180-94E1-1229D0442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4682823"/>
                  </p:ext>
                </p:extLst>
              </p:nvPr>
            </p:nvGraphicFramePr>
            <p:xfrm>
              <a:off x="383959" y="692149"/>
              <a:ext cx="5029289" cy="2032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08521">
                      <a:extLst>
                        <a:ext uri="{9D8B030D-6E8A-4147-A177-3AD203B41FA5}">
                          <a16:colId xmlns:a16="http://schemas.microsoft.com/office/drawing/2014/main" val="301916626"/>
                        </a:ext>
                      </a:extLst>
                    </a:gridCol>
                    <a:gridCol w="438912">
                      <a:extLst>
                        <a:ext uri="{9D8B030D-6E8A-4147-A177-3AD203B41FA5}">
                          <a16:colId xmlns:a16="http://schemas.microsoft.com/office/drawing/2014/main" val="2366917542"/>
                        </a:ext>
                      </a:extLst>
                    </a:gridCol>
                    <a:gridCol w="585216">
                      <a:extLst>
                        <a:ext uri="{9D8B030D-6E8A-4147-A177-3AD203B41FA5}">
                          <a16:colId xmlns:a16="http://schemas.microsoft.com/office/drawing/2014/main" val="1062656424"/>
                        </a:ext>
                      </a:extLst>
                    </a:gridCol>
                    <a:gridCol w="902208">
                      <a:extLst>
                        <a:ext uri="{9D8B030D-6E8A-4147-A177-3AD203B41FA5}">
                          <a16:colId xmlns:a16="http://schemas.microsoft.com/office/drawing/2014/main" val="308067191"/>
                        </a:ext>
                      </a:extLst>
                    </a:gridCol>
                    <a:gridCol w="902208">
                      <a:extLst>
                        <a:ext uri="{9D8B030D-6E8A-4147-A177-3AD203B41FA5}">
                          <a16:colId xmlns:a16="http://schemas.microsoft.com/office/drawing/2014/main" val="363038959"/>
                        </a:ext>
                      </a:extLst>
                    </a:gridCol>
                    <a:gridCol w="890016">
                      <a:extLst>
                        <a:ext uri="{9D8B030D-6E8A-4147-A177-3AD203B41FA5}">
                          <a16:colId xmlns:a16="http://schemas.microsoft.com/office/drawing/2014/main" val="1780460770"/>
                        </a:ext>
                      </a:extLst>
                    </a:gridCol>
                    <a:gridCol w="902208">
                      <a:extLst>
                        <a:ext uri="{9D8B030D-6E8A-4147-A177-3AD203B41FA5}">
                          <a16:colId xmlns:a16="http://schemas.microsoft.com/office/drawing/2014/main" val="446663583"/>
                        </a:ext>
                      </a:extLst>
                    </a:gridCol>
                  </a:tblGrid>
                  <a:tr h="203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8"/>
                          <a:stretch>
                            <a:fillRect l="-3125" t="-6250" r="-1143750" b="-9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8"/>
                          <a:stretch>
                            <a:fillRect l="-94286" t="-6250" r="-945714" b="-9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8"/>
                          <a:stretch>
                            <a:fillRect l="-147826" t="-6250" r="-619565" b="-9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8"/>
                          <a:stretch>
                            <a:fillRect l="-160563" t="-6250" r="-301408" b="-9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8"/>
                          <a:stretch>
                            <a:fillRect l="-256944" t="-6250" r="-197222" b="-9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8"/>
                          <a:stretch>
                            <a:fillRect l="-367143" t="-6250" r="-102857" b="-9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8"/>
                          <a:stretch>
                            <a:fillRect l="-460563" t="-6250" r="-1408" b="-9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1288737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1.39794001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1.39794001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83358309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70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1.30103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1.84509804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1.69267905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2.40052789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05224281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380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1.47712125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2.5797836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2.1818872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3.81065318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69099973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550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1.60205999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2.74036269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2.56659622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4.39022543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25509043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610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1.69897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2.78532984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2.88649908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4.73219184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41904306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60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1220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1.77815125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3.08635983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3.16182187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5.48801459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51420356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70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830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1.84509804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2.91907809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3.40438678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5.38598527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16571341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8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80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1450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1.90308999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3.161368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3.6217515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6.01636779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90825943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CA" sz="1200" u="none" strike="noStrike">
                              <a:effectLst/>
                            </a:rPr>
                            <a:t>Sums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360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5135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12.6055205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20.5153201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20.5156217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 dirty="0">
                              <a:effectLst/>
                            </a:rPr>
                            <a:t>33.621906</a:t>
                          </a:r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6597070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103BE84B-576A-45D6-B4AE-33D49AEC52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5840" y="387829"/>
            <a:ext cx="3556000" cy="2667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4E24A3-54C1-92AC-1883-9323A4F25D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7286" y="2849097"/>
            <a:ext cx="3556000" cy="266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3366CF-0147-A1BE-6514-F755031988DB}"/>
                  </a:ext>
                </a:extLst>
              </p:cNvPr>
              <p:cNvSpPr txBox="1"/>
              <p:nvPr/>
            </p:nvSpPr>
            <p:spPr>
              <a:xfrm>
                <a:off x="4279735" y="5285457"/>
                <a:ext cx="39723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</m:fName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func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=−0.5620</m:t>
                      </m:r>
                      <m:func>
                        <m:func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</m:fName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</m:t>
                          </m:r>
                        </m:e>
                      </m:func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+1.9842</m:t>
                      </m:r>
                      <m:func>
                        <m:func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</m:fName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3366CF-0147-A1BE-6514-F75503198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735" y="5285457"/>
                <a:ext cx="3972308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A3B3E9-10E1-3EC3-3852-01F3D308214E}"/>
                  </a:ext>
                </a:extLst>
              </p:cNvPr>
              <p:cNvSpPr txBox="1"/>
              <p:nvPr/>
            </p:nvSpPr>
            <p:spPr>
              <a:xfrm>
                <a:off x="303886" y="5771241"/>
                <a:ext cx="3972308" cy="372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</m:fName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func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−0.5620</m:t>
                              </m:r>
                            </m:sup>
                          </m:sSup>
                        </m:e>
                      </m:func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unc>
                        <m:func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1.9842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A3B3E9-10E1-3EC3-3852-01F3D3082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86" y="5771241"/>
                <a:ext cx="3972308" cy="372410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735170-CF56-E0F3-FB03-75C9A6B9C818}"/>
                  </a:ext>
                </a:extLst>
              </p:cNvPr>
              <p:cNvSpPr txBox="1"/>
              <p:nvPr/>
            </p:nvSpPr>
            <p:spPr>
              <a:xfrm>
                <a:off x="4276194" y="5799616"/>
                <a:ext cx="54231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</m:fName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func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</m:fName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0.2741</m:t>
                          </m:r>
                        </m:e>
                      </m:func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unc>
                        <m:func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1.9842</m:t>
                              </m:r>
                            </m:sup>
                          </m:sSup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func>
                            <m:funcPr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CA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0.2741</m:t>
                              </m:r>
                            </m:e>
                          </m:func>
                        </m:e>
                      </m:func>
                      <m:sSup>
                        <m:sSup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1.9842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735170-CF56-E0F3-FB03-75C9A6B9C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194" y="5799616"/>
                <a:ext cx="5423156" cy="369332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37399A-D8F0-0712-7AA5-4856B06987A2}"/>
                  </a:ext>
                </a:extLst>
              </p:cNvPr>
              <p:cNvSpPr txBox="1"/>
              <p:nvPr/>
            </p:nvSpPr>
            <p:spPr>
              <a:xfrm>
                <a:off x="8636000" y="6248818"/>
                <a:ext cx="22410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 0.2741</m:t>
                          </m:r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1.9842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37399A-D8F0-0712-7AA5-4856B0698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0" y="6248818"/>
                <a:ext cx="2241044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29EB4A-9DF0-04A3-59B4-CCE16484887D}"/>
                  </a:ext>
                </a:extLst>
              </p:cNvPr>
              <p:cNvSpPr txBox="1"/>
              <p:nvPr/>
            </p:nvSpPr>
            <p:spPr>
              <a:xfrm>
                <a:off x="9312137" y="3196143"/>
                <a:ext cx="22410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 0.2741</m:t>
                          </m:r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1.9842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29EB4A-9DF0-04A3-59B4-CCE164848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137" y="3196143"/>
                <a:ext cx="2241044" cy="369332"/>
              </a:xfrm>
              <a:prstGeom prst="rect">
                <a:avLst/>
              </a:prstGeom>
              <a:blipFill>
                <a:blip r:embed="rId1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BEC7D1-BD50-B36D-E772-567AAC2E678B}"/>
                  </a:ext>
                </a:extLst>
              </p:cNvPr>
              <p:cNvSpPr txBox="1"/>
              <p:nvPr/>
            </p:nvSpPr>
            <p:spPr>
              <a:xfrm>
                <a:off x="9330744" y="2164098"/>
                <a:ext cx="272901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sz="1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</m:fName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func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=−0.5620+1.9842</m:t>
                      </m:r>
                      <m:func>
                        <m:func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sz="1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</m:fName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BEC7D1-BD50-B36D-E772-567AAC2E6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744" y="2164098"/>
                <a:ext cx="2729012" cy="307777"/>
              </a:xfrm>
              <a:prstGeom prst="rect">
                <a:avLst/>
              </a:prstGeom>
              <a:blipFill>
                <a:blip r:embed="rId1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>
            <a:extLst>
              <a:ext uri="{FF2B5EF4-FFF2-40B4-BE49-F238E27FC236}">
                <a16:creationId xmlns:a16="http://schemas.microsoft.com/office/drawing/2014/main" id="{5A15B085-BF78-546C-E89F-6B488147AF62}"/>
              </a:ext>
            </a:extLst>
          </p:cNvPr>
          <p:cNvSpPr/>
          <p:nvPr/>
        </p:nvSpPr>
        <p:spPr>
          <a:xfrm>
            <a:off x="3939959" y="5398721"/>
            <a:ext cx="336235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BC76404-4070-0C91-DB02-3A601CA2FF6D}"/>
              </a:ext>
            </a:extLst>
          </p:cNvPr>
          <p:cNvSpPr/>
          <p:nvPr/>
        </p:nvSpPr>
        <p:spPr>
          <a:xfrm>
            <a:off x="148351" y="5891949"/>
            <a:ext cx="336235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53A5CEB-DA3A-C6E6-AD73-22A479F3939E}"/>
              </a:ext>
            </a:extLst>
          </p:cNvPr>
          <p:cNvSpPr/>
          <p:nvPr/>
        </p:nvSpPr>
        <p:spPr>
          <a:xfrm>
            <a:off x="8314026" y="6341151"/>
            <a:ext cx="336235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8115CDC-2802-4F68-4762-6EA50535A398}"/>
              </a:ext>
            </a:extLst>
          </p:cNvPr>
          <p:cNvSpPr/>
          <p:nvPr/>
        </p:nvSpPr>
        <p:spPr>
          <a:xfrm>
            <a:off x="4042762" y="5891949"/>
            <a:ext cx="336235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AF5737-8DAF-767B-92BD-5C63EB709C4C}"/>
                  </a:ext>
                </a:extLst>
              </p:cNvPr>
              <p:cNvSpPr txBox="1"/>
              <p:nvPr/>
            </p:nvSpPr>
            <p:spPr>
              <a:xfrm>
                <a:off x="5390691" y="3968634"/>
                <a:ext cx="355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</m:fName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func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=−0.5620+1.9842</m:t>
                      </m:r>
                      <m:func>
                        <m:func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</m:fName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AF5737-8DAF-767B-92BD-5C63EB709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691" y="3968634"/>
                <a:ext cx="3556000" cy="369332"/>
              </a:xfrm>
              <a:prstGeom prst="rect">
                <a:avLst/>
              </a:prstGeom>
              <a:blipFill>
                <a:blip r:embed="rId1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CD813CE5-7E04-5AC6-F00F-2F3C0B05A4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3248" y="412736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55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27CAD0-D805-432F-DB64-8F92837C05A3}"/>
              </a:ext>
            </a:extLst>
          </p:cNvPr>
          <p:cNvSpPr txBox="1"/>
          <p:nvPr/>
        </p:nvSpPr>
        <p:spPr>
          <a:xfrm>
            <a:off x="178170" y="11622"/>
            <a:ext cx="3272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Polynomial Regression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07C88E5-9F39-0964-8AD7-6B8A2311D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512" y="203200"/>
            <a:ext cx="4575387" cy="5547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12177C-B11D-E78A-C2F8-03360B1D9D1D}"/>
              </a:ext>
            </a:extLst>
          </p:cNvPr>
          <p:cNvSpPr txBox="1"/>
          <p:nvPr/>
        </p:nvSpPr>
        <p:spPr>
          <a:xfrm>
            <a:off x="7324512" y="5712791"/>
            <a:ext cx="4389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Figure 15.1: (a) Data that are ill-suited for linear least-squares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regression. (b) Indication that a parabola is preferable.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3858CE-414A-50FD-AA30-D0E26060D4D7}"/>
                  </a:ext>
                </a:extLst>
              </p:cNvPr>
              <p:cNvSpPr txBox="1"/>
              <p:nvPr/>
            </p:nvSpPr>
            <p:spPr>
              <a:xfrm>
                <a:off x="680720" y="470932"/>
                <a:ext cx="19563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𝑒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3858CE-414A-50FD-AA30-D0E26060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20" y="470932"/>
                <a:ext cx="1956305" cy="215444"/>
              </a:xfrm>
              <a:prstGeom prst="rect">
                <a:avLst/>
              </a:prstGeom>
              <a:blipFill>
                <a:blip r:embed="rId3"/>
                <a:stretch>
                  <a:fillRect l="-1935" r="-645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4E64228-7A3E-3F57-F05F-18B253E0F4F0}"/>
              </a:ext>
            </a:extLst>
          </p:cNvPr>
          <p:cNvSpPr txBox="1"/>
          <p:nvPr/>
        </p:nvSpPr>
        <p:spPr>
          <a:xfrm>
            <a:off x="182880" y="732106"/>
            <a:ext cx="331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Sum of the squares of the residuals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B1BDA8-E206-1483-94CA-C11ED08865E2}"/>
                  </a:ext>
                </a:extLst>
              </p:cNvPr>
              <p:cNvSpPr txBox="1"/>
              <p:nvPr/>
            </p:nvSpPr>
            <p:spPr>
              <a:xfrm>
                <a:off x="3190052" y="583090"/>
                <a:ext cx="3460178" cy="605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sub>
                      </m:sSub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0" lang="en-CA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CA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CA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0" lang="en-CA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kumimoji="0" lang="en-CA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CA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CA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B1BDA8-E206-1483-94CA-C11ED0886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052" y="583090"/>
                <a:ext cx="3460178" cy="605807"/>
              </a:xfrm>
              <a:prstGeom prst="rect">
                <a:avLst/>
              </a:prstGeom>
              <a:blipFill>
                <a:blip r:embed="rId4"/>
                <a:stretch>
                  <a:fillRect l="-7326" t="-116667" b="-17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08806DE-350A-F0EE-47C2-2C4E69ECF0F3}"/>
              </a:ext>
            </a:extLst>
          </p:cNvPr>
          <p:cNvSpPr txBox="1"/>
          <p:nvPr/>
        </p:nvSpPr>
        <p:spPr>
          <a:xfrm>
            <a:off x="182880" y="1065421"/>
            <a:ext cx="28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Take derivatives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w.r.t.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 the unknows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DE96FD-C34F-88FC-6EB5-257A0CF56E47}"/>
                  </a:ext>
                </a:extLst>
              </p:cNvPr>
              <p:cNvSpPr txBox="1"/>
              <p:nvPr/>
            </p:nvSpPr>
            <p:spPr>
              <a:xfrm>
                <a:off x="1764120" y="1410076"/>
                <a:ext cx="2913105" cy="521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=−2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DE96FD-C34F-88FC-6EB5-257A0CF56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20" y="1410076"/>
                <a:ext cx="2913105" cy="521681"/>
              </a:xfrm>
              <a:prstGeom prst="rect">
                <a:avLst/>
              </a:prstGeom>
              <a:blipFill>
                <a:blip r:embed="rId5"/>
                <a:stretch>
                  <a:fillRect l="-866" t="-141860" b="-20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42F9F4-576B-3D34-255A-E6AE84409E37}"/>
                  </a:ext>
                </a:extLst>
              </p:cNvPr>
              <p:cNvSpPr txBox="1"/>
              <p:nvPr/>
            </p:nvSpPr>
            <p:spPr>
              <a:xfrm>
                <a:off x="1755563" y="1899833"/>
                <a:ext cx="3061799" cy="521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=−2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sSub>
                            <m:sSub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42F9F4-576B-3D34-255A-E6AE84409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563" y="1899833"/>
                <a:ext cx="3061799" cy="521681"/>
              </a:xfrm>
              <a:prstGeom prst="rect">
                <a:avLst/>
              </a:prstGeom>
              <a:blipFill>
                <a:blip r:embed="rId6"/>
                <a:stretch>
                  <a:fillRect l="-1240" t="-145238" b="-20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DC6504-1AA7-379C-9E25-7D558757BE16}"/>
                  </a:ext>
                </a:extLst>
              </p:cNvPr>
              <p:cNvSpPr txBox="1"/>
              <p:nvPr/>
            </p:nvSpPr>
            <p:spPr>
              <a:xfrm>
                <a:off x="1764120" y="2419443"/>
                <a:ext cx="3101875" cy="521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=−2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sSubSup>
                            <m:sSubSupPr>
                              <m:ctrlP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DC6504-1AA7-379C-9E25-7D558757B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20" y="2419443"/>
                <a:ext cx="3101875" cy="521681"/>
              </a:xfrm>
              <a:prstGeom prst="rect">
                <a:avLst/>
              </a:prstGeom>
              <a:blipFill>
                <a:blip r:embed="rId7"/>
                <a:stretch>
                  <a:fillRect l="-813" t="-145238" b="-20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AF9DEDC-E5A0-F813-ADEA-F9A255F02A4A}"/>
              </a:ext>
            </a:extLst>
          </p:cNvPr>
          <p:cNvSpPr txBox="1"/>
          <p:nvPr/>
        </p:nvSpPr>
        <p:spPr>
          <a:xfrm>
            <a:off x="213533" y="2886346"/>
            <a:ext cx="4921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Set equal to zero and rearrange to give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the normal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3D3E28-895D-099C-8B9B-458A8A944C5A}"/>
                  </a:ext>
                </a:extLst>
              </p:cNvPr>
              <p:cNvSpPr txBox="1"/>
              <p:nvPr/>
            </p:nvSpPr>
            <p:spPr>
              <a:xfrm>
                <a:off x="575717" y="3166466"/>
                <a:ext cx="2862322" cy="4900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en-CA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CA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e>
                          </m:d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CA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0" lang="en-CA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CA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0" lang="en-CA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sSub>
                        <m:sSubPr>
                          <m:ctrlP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CA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CA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3D3E28-895D-099C-8B9B-458A8A944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17" y="3166466"/>
                <a:ext cx="2862322" cy="490006"/>
              </a:xfrm>
              <a:prstGeom prst="rect">
                <a:avLst/>
              </a:prstGeom>
              <a:blipFill>
                <a:blip r:embed="rId8"/>
                <a:stretch>
                  <a:fillRect t="-125641" r="-7080" b="-189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DE6924-A005-2CF2-C925-FB69EAD9A043}"/>
                  </a:ext>
                </a:extLst>
              </p:cNvPr>
              <p:cNvSpPr txBox="1"/>
              <p:nvPr/>
            </p:nvSpPr>
            <p:spPr>
              <a:xfrm>
                <a:off x="213533" y="3617456"/>
                <a:ext cx="3354508" cy="4900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en-CA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CA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CA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0" lang="en-CA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sSub>
                        <m:sSubPr>
                          <m:ctrlP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CA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0" lang="en-CA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CA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sSub>
                        <m:sSubPr>
                          <m:ctrlP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CA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CA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DE6924-A005-2CF2-C925-FB69EAD9A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33" y="3617456"/>
                <a:ext cx="3354508" cy="490006"/>
              </a:xfrm>
              <a:prstGeom prst="rect">
                <a:avLst/>
              </a:prstGeom>
              <a:blipFill>
                <a:blip r:embed="rId9"/>
                <a:stretch>
                  <a:fillRect l="-13585" t="-122500" r="-2264" b="-18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0A68F2-5D84-C040-052F-10B73D89D54F}"/>
                  </a:ext>
                </a:extLst>
              </p:cNvPr>
              <p:cNvSpPr txBox="1"/>
              <p:nvPr/>
            </p:nvSpPr>
            <p:spPr>
              <a:xfrm>
                <a:off x="178170" y="4107462"/>
                <a:ext cx="3417987" cy="4900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en-CA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0" lang="en-CA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CA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CA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CA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0" lang="en-CA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CA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sSub>
                        <m:sSubPr>
                          <m:ctrlP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CA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0" lang="en-CA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CA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sSub>
                        <m:sSubPr>
                          <m:ctrlP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CA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CA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en-CA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0A68F2-5D84-C040-052F-10B73D89D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70" y="4107462"/>
                <a:ext cx="3417987" cy="490006"/>
              </a:xfrm>
              <a:prstGeom prst="rect">
                <a:avLst/>
              </a:prstGeom>
              <a:blipFill>
                <a:blip r:embed="rId10"/>
                <a:stretch>
                  <a:fillRect l="-13284" t="-125641" r="-1107" b="-189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6ACE73-873B-1119-87B9-7B86245830CD}"/>
                  </a:ext>
                </a:extLst>
              </p:cNvPr>
              <p:cNvSpPr txBox="1"/>
              <p:nvPr/>
            </p:nvSpPr>
            <p:spPr>
              <a:xfrm>
                <a:off x="3992798" y="3393997"/>
                <a:ext cx="3529364" cy="958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4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mr>
                        </m:m>
                      </m:e>
                    </m:d>
                    <m:d>
                      <m:dPr>
                        <m:begChr m:val="{"/>
                        <m:endChr m:val="}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</m:m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6ACE73-873B-1119-87B9-7B8624583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798" y="3393997"/>
                <a:ext cx="3529364" cy="958468"/>
              </a:xfrm>
              <a:prstGeom prst="rect">
                <a:avLst/>
              </a:prstGeom>
              <a:blipFill>
                <a:blip r:embed="rId11"/>
                <a:stretch>
                  <a:fillRect l="-8961" t="-47368" b="-6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>
            <a:extLst>
              <a:ext uri="{FF2B5EF4-FFF2-40B4-BE49-F238E27FC236}">
                <a16:creationId xmlns:a16="http://schemas.microsoft.com/office/drawing/2014/main" id="{361CFC17-89AC-7381-CCF5-446701411851}"/>
              </a:ext>
            </a:extLst>
          </p:cNvPr>
          <p:cNvSpPr/>
          <p:nvPr/>
        </p:nvSpPr>
        <p:spPr>
          <a:xfrm>
            <a:off x="3629349" y="3475572"/>
            <a:ext cx="341748" cy="795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BE3BF9-F22F-11F5-8F4A-85CC9E336B37}"/>
              </a:ext>
            </a:extLst>
          </p:cNvPr>
          <p:cNvSpPr txBox="1"/>
          <p:nvPr/>
        </p:nvSpPr>
        <p:spPr>
          <a:xfrm>
            <a:off x="182880" y="4707271"/>
            <a:ext cx="5425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The method can be extended for a polynomial of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m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-order: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4B0866-454E-0C64-221D-BD61D7D159EA}"/>
                  </a:ext>
                </a:extLst>
              </p:cNvPr>
              <p:cNvSpPr txBox="1"/>
              <p:nvPr/>
            </p:nvSpPr>
            <p:spPr>
              <a:xfrm>
                <a:off x="680720" y="4998786"/>
                <a:ext cx="2997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+⋯</m:t>
                      </m:r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sup>
                      </m:sSup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𝑒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4B0866-454E-0C64-221D-BD61D7D15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20" y="4998786"/>
                <a:ext cx="2997487" cy="215444"/>
              </a:xfrm>
              <a:prstGeom prst="rect">
                <a:avLst/>
              </a:prstGeom>
              <a:blipFill>
                <a:blip r:embed="rId12"/>
                <a:stretch>
                  <a:fillRect l="-84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2FC029-2D60-3A79-DF92-5443B702947F}"/>
                  </a:ext>
                </a:extLst>
              </p:cNvPr>
              <p:cNvSpPr txBox="1"/>
              <p:nvPr/>
            </p:nvSpPr>
            <p:spPr>
              <a:xfrm>
                <a:off x="182880" y="5258690"/>
                <a:ext cx="714163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Given the data, we can end up solving m-simultaneous linear equations in m unknowns.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The standard error and correlation coefficient are given by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 being the spread around the mean):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2FC029-2D60-3A79-DF92-5443B7029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5258690"/>
                <a:ext cx="7141632" cy="738664"/>
              </a:xfrm>
              <a:prstGeom prst="rect">
                <a:avLst/>
              </a:prstGeom>
              <a:blipFill>
                <a:blip r:embed="rId13"/>
                <a:stretch>
                  <a:fillRect l="-355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4997BF-7974-4B39-C0BE-DB5E79D5FD3C}"/>
                  </a:ext>
                </a:extLst>
              </p:cNvPr>
              <p:cNvSpPr txBox="1"/>
              <p:nvPr/>
            </p:nvSpPr>
            <p:spPr>
              <a:xfrm>
                <a:off x="1537009" y="5902925"/>
                <a:ext cx="1818190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num>
                            <m:den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den>
                          </m:f>
                        </m:sub>
                      </m:sSub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−(</m:t>
                              </m:r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+1) 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4997BF-7974-4B39-C0BE-DB5E79D5F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09" y="5902925"/>
                <a:ext cx="1818190" cy="636521"/>
              </a:xfrm>
              <a:prstGeom prst="rect">
                <a:avLst/>
              </a:prstGeom>
              <a:blipFill>
                <a:blip r:embed="rId14"/>
                <a:stretch>
                  <a:fillRect r="-2083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0C5A1EA-0743-8BFE-FEAB-ACA5E810B300}"/>
                  </a:ext>
                </a:extLst>
              </p:cNvPr>
              <p:cNvSpPr txBox="1"/>
              <p:nvPr/>
            </p:nvSpPr>
            <p:spPr>
              <a:xfrm>
                <a:off x="4343128" y="5960848"/>
                <a:ext cx="1045734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0C5A1EA-0743-8BFE-FEAB-ACA5E810B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128" y="5960848"/>
                <a:ext cx="1045734" cy="636521"/>
              </a:xfrm>
              <a:prstGeom prst="rect">
                <a:avLst/>
              </a:prstGeom>
              <a:blipFill>
                <a:blip r:embed="rId15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076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25FC7-C7E9-F35E-8C84-4DA39A3BC44C}"/>
              </a:ext>
            </a:extLst>
          </p:cNvPr>
          <p:cNvSpPr txBox="1"/>
          <p:nvPr/>
        </p:nvSpPr>
        <p:spPr>
          <a:xfrm>
            <a:off x="123430" y="16525"/>
            <a:ext cx="4583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Example: Polynomial Regression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9CA4560-C3E9-C2A3-A8C5-D7B645A8F0DB}"/>
              </a:ext>
            </a:extLst>
          </p:cNvPr>
          <p:cNvGraphicFramePr/>
          <p:nvPr/>
        </p:nvGraphicFramePr>
        <p:xfrm>
          <a:off x="7324839" y="367547"/>
          <a:ext cx="4186441" cy="3419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A686644-1BBD-924F-767C-F89B9C31515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47820" y="871675"/>
              <a:ext cx="5409947" cy="162566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29156">
                      <a:extLst>
                        <a:ext uri="{9D8B030D-6E8A-4147-A177-3AD203B41FA5}">
                          <a16:colId xmlns:a16="http://schemas.microsoft.com/office/drawing/2014/main" val="4197337618"/>
                        </a:ext>
                      </a:extLst>
                    </a:gridCol>
                    <a:gridCol w="298497">
                      <a:extLst>
                        <a:ext uri="{9D8B030D-6E8A-4147-A177-3AD203B41FA5}">
                          <a16:colId xmlns:a16="http://schemas.microsoft.com/office/drawing/2014/main" val="2385555862"/>
                        </a:ext>
                      </a:extLst>
                    </a:gridCol>
                    <a:gridCol w="435748">
                      <a:extLst>
                        <a:ext uri="{9D8B030D-6E8A-4147-A177-3AD203B41FA5}">
                          <a16:colId xmlns:a16="http://schemas.microsoft.com/office/drawing/2014/main" val="1309124431"/>
                        </a:ext>
                      </a:extLst>
                    </a:gridCol>
                    <a:gridCol w="388385">
                      <a:extLst>
                        <a:ext uri="{9D8B030D-6E8A-4147-A177-3AD203B41FA5}">
                          <a16:colId xmlns:a16="http://schemas.microsoft.com/office/drawing/2014/main" val="2359755117"/>
                        </a:ext>
                      </a:extLst>
                    </a:gridCol>
                    <a:gridCol w="464167">
                      <a:extLst>
                        <a:ext uri="{9D8B030D-6E8A-4147-A177-3AD203B41FA5}">
                          <a16:colId xmlns:a16="http://schemas.microsoft.com/office/drawing/2014/main" val="3192670648"/>
                        </a:ext>
                      </a:extLst>
                    </a:gridCol>
                    <a:gridCol w="473640">
                      <a:extLst>
                        <a:ext uri="{9D8B030D-6E8A-4147-A177-3AD203B41FA5}">
                          <a16:colId xmlns:a16="http://schemas.microsoft.com/office/drawing/2014/main" val="2273822748"/>
                        </a:ext>
                      </a:extLst>
                    </a:gridCol>
                    <a:gridCol w="530477">
                      <a:extLst>
                        <a:ext uri="{9D8B030D-6E8A-4147-A177-3AD203B41FA5}">
                          <a16:colId xmlns:a16="http://schemas.microsoft.com/office/drawing/2014/main" val="4070567499"/>
                        </a:ext>
                      </a:extLst>
                    </a:gridCol>
                    <a:gridCol w="663097">
                      <a:extLst>
                        <a:ext uri="{9D8B030D-6E8A-4147-A177-3AD203B41FA5}">
                          <a16:colId xmlns:a16="http://schemas.microsoft.com/office/drawing/2014/main" val="3409885791"/>
                        </a:ext>
                      </a:extLst>
                    </a:gridCol>
                    <a:gridCol w="738878">
                      <a:extLst>
                        <a:ext uri="{9D8B030D-6E8A-4147-A177-3AD203B41FA5}">
                          <a16:colId xmlns:a16="http://schemas.microsoft.com/office/drawing/2014/main" val="3708223963"/>
                        </a:ext>
                      </a:extLst>
                    </a:gridCol>
                    <a:gridCol w="987902">
                      <a:extLst>
                        <a:ext uri="{9D8B030D-6E8A-4147-A177-3AD203B41FA5}">
                          <a16:colId xmlns:a16="http://schemas.microsoft.com/office/drawing/2014/main" val="2475232133"/>
                        </a:ext>
                      </a:extLst>
                    </a:gridCol>
                  </a:tblGrid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2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12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2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CA" sz="12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CA" sz="12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12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2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12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CA" sz="12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2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CA" sz="12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CA" sz="12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CA" sz="12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sz="12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91056544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2.1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-23.33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544.44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684698241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7.7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7.7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7.7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-17.73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314.47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93432246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13.6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8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27.2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54.4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-11.83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140.03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27278718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27.2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81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81.6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244.8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1.77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3.12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39325972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40.9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64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256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163.6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654.4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15.47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239.22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23694638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61.1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125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625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305.5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1527.5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35.67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1272.11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85386457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CA" sz="1200" u="none" strike="noStrike" dirty="0">
                              <a:effectLst/>
                            </a:rPr>
                            <a:t>sums</a:t>
                          </a:r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152.6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225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979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585.6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2488.8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 dirty="0">
                              <a:effectLst/>
                            </a:rPr>
                            <a:t>2513.39</a:t>
                          </a:r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193364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A686644-1BBD-924F-767C-F89B9C3151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6025730"/>
                  </p:ext>
                </p:extLst>
              </p:nvPr>
            </p:nvGraphicFramePr>
            <p:xfrm>
              <a:off x="947820" y="871675"/>
              <a:ext cx="5409947" cy="162566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29156">
                      <a:extLst>
                        <a:ext uri="{9D8B030D-6E8A-4147-A177-3AD203B41FA5}">
                          <a16:colId xmlns:a16="http://schemas.microsoft.com/office/drawing/2014/main" val="4197337618"/>
                        </a:ext>
                      </a:extLst>
                    </a:gridCol>
                    <a:gridCol w="298497">
                      <a:extLst>
                        <a:ext uri="{9D8B030D-6E8A-4147-A177-3AD203B41FA5}">
                          <a16:colId xmlns:a16="http://schemas.microsoft.com/office/drawing/2014/main" val="2385555862"/>
                        </a:ext>
                      </a:extLst>
                    </a:gridCol>
                    <a:gridCol w="435748">
                      <a:extLst>
                        <a:ext uri="{9D8B030D-6E8A-4147-A177-3AD203B41FA5}">
                          <a16:colId xmlns:a16="http://schemas.microsoft.com/office/drawing/2014/main" val="1309124431"/>
                        </a:ext>
                      </a:extLst>
                    </a:gridCol>
                    <a:gridCol w="388385">
                      <a:extLst>
                        <a:ext uri="{9D8B030D-6E8A-4147-A177-3AD203B41FA5}">
                          <a16:colId xmlns:a16="http://schemas.microsoft.com/office/drawing/2014/main" val="2359755117"/>
                        </a:ext>
                      </a:extLst>
                    </a:gridCol>
                    <a:gridCol w="464167">
                      <a:extLst>
                        <a:ext uri="{9D8B030D-6E8A-4147-A177-3AD203B41FA5}">
                          <a16:colId xmlns:a16="http://schemas.microsoft.com/office/drawing/2014/main" val="3192670648"/>
                        </a:ext>
                      </a:extLst>
                    </a:gridCol>
                    <a:gridCol w="473640">
                      <a:extLst>
                        <a:ext uri="{9D8B030D-6E8A-4147-A177-3AD203B41FA5}">
                          <a16:colId xmlns:a16="http://schemas.microsoft.com/office/drawing/2014/main" val="2273822748"/>
                        </a:ext>
                      </a:extLst>
                    </a:gridCol>
                    <a:gridCol w="530477">
                      <a:extLst>
                        <a:ext uri="{9D8B030D-6E8A-4147-A177-3AD203B41FA5}">
                          <a16:colId xmlns:a16="http://schemas.microsoft.com/office/drawing/2014/main" val="4070567499"/>
                        </a:ext>
                      </a:extLst>
                    </a:gridCol>
                    <a:gridCol w="663097">
                      <a:extLst>
                        <a:ext uri="{9D8B030D-6E8A-4147-A177-3AD203B41FA5}">
                          <a16:colId xmlns:a16="http://schemas.microsoft.com/office/drawing/2014/main" val="3409885791"/>
                        </a:ext>
                      </a:extLst>
                    </a:gridCol>
                    <a:gridCol w="738878">
                      <a:extLst>
                        <a:ext uri="{9D8B030D-6E8A-4147-A177-3AD203B41FA5}">
                          <a16:colId xmlns:a16="http://schemas.microsoft.com/office/drawing/2014/main" val="3708223963"/>
                        </a:ext>
                      </a:extLst>
                    </a:gridCol>
                    <a:gridCol w="987902">
                      <a:extLst>
                        <a:ext uri="{9D8B030D-6E8A-4147-A177-3AD203B41FA5}">
                          <a16:colId xmlns:a16="http://schemas.microsoft.com/office/drawing/2014/main" val="2475232133"/>
                        </a:ext>
                      </a:extLst>
                    </a:gridCol>
                  </a:tblGrid>
                  <a:tr h="2032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2941" t="-6250" r="-1161765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152174" t="-6250" r="-1617391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165714" t="-6250" r="-962857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310000" t="-6250" r="-1023333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332432" t="-6250" r="-729730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421053" t="-6250" r="-610526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482927" t="-6250" r="-465854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450943" t="-6250" r="-260377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503448" t="-6250" r="-137931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448718" t="-6250" r="-2564" b="-7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1056544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2.1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-23.33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544.44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684698241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7.7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7.7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7.7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-17.73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314.47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93432246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13.6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8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27.2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54.4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-11.83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140.03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27278718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27.2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81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81.6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244.8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1.77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3.12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39325972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40.9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64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256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163.6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654.4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15.47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239.22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23694638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61.1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125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625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305.5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1527.5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35.67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1272.11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85386457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CA" sz="1200" u="none" strike="noStrike" dirty="0">
                              <a:effectLst/>
                            </a:rPr>
                            <a:t>sums</a:t>
                          </a:r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152.6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225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979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585.6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2488.8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 dirty="0">
                              <a:effectLst/>
                            </a:rPr>
                            <a:t>2513.39</a:t>
                          </a:r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193364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4E9CBF-F36A-8207-B867-39ACFC6B5043}"/>
                  </a:ext>
                </a:extLst>
              </p:cNvPr>
              <p:cNvSpPr txBox="1"/>
              <p:nvPr/>
            </p:nvSpPr>
            <p:spPr>
              <a:xfrm>
                <a:off x="123431" y="2885384"/>
                <a:ext cx="3529364" cy="958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4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mr>
                        </m:m>
                      </m:e>
                    </m:d>
                    <m:d>
                      <m:dPr>
                        <m:begChr m:val="{"/>
                        <m:endChr m:val="}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</m:m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4E9CBF-F36A-8207-B867-39ACFC6B5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31" y="2885384"/>
                <a:ext cx="3529364" cy="958468"/>
              </a:xfrm>
              <a:prstGeom prst="rect">
                <a:avLst/>
              </a:prstGeom>
              <a:blipFill>
                <a:blip r:embed="rId4"/>
                <a:stretch>
                  <a:fillRect l="-8961" t="-47368" b="-7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E0F4284-3570-F573-D33A-1CD6F3BDE7FC}"/>
              </a:ext>
            </a:extLst>
          </p:cNvPr>
          <p:cNvSpPr txBox="1"/>
          <p:nvPr/>
        </p:nvSpPr>
        <p:spPr>
          <a:xfrm>
            <a:off x="451657" y="2577607"/>
            <a:ext cx="5835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The normal equations for a quadratic polynomial regression are given 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55AD7B-075F-60A5-8943-21786EF8CF5F}"/>
                  </a:ext>
                </a:extLst>
              </p:cNvPr>
              <p:cNvSpPr txBox="1"/>
              <p:nvPr/>
            </p:nvSpPr>
            <p:spPr>
              <a:xfrm>
                <a:off x="4039338" y="3012424"/>
                <a:ext cx="3169394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6</m:t>
                              </m:r>
                            </m:e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15</m:t>
                              </m:r>
                            </m:e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55</m:t>
                              </m:r>
                            </m:e>
                          </m:mr>
                          <m:m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15</m:t>
                              </m:r>
                            </m:e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55</m:t>
                              </m:r>
                            </m:e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255</m:t>
                              </m:r>
                            </m:e>
                          </m:mr>
                          <m:m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55</m:t>
                              </m:r>
                            </m:e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255</m:t>
                              </m:r>
                            </m:e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979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{"/>
                        <m:endChr m:val="}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152.6</m:t>
                              </m:r>
                            </m:e>
                          </m:mr>
                          <m:m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585.6</m:t>
                              </m:r>
                            </m:e>
                          </m:mr>
                          <m:m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2488.8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55AD7B-075F-60A5-8943-21786EF8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338" y="3012424"/>
                <a:ext cx="3169394" cy="738215"/>
              </a:xfrm>
              <a:prstGeom prst="rect">
                <a:avLst/>
              </a:prstGeom>
              <a:blipFill>
                <a:blip r:embed="rId5"/>
                <a:stretch>
                  <a:fillRect t="-3390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>
            <a:extLst>
              <a:ext uri="{FF2B5EF4-FFF2-40B4-BE49-F238E27FC236}">
                <a16:creationId xmlns:a16="http://schemas.microsoft.com/office/drawing/2014/main" id="{7980630F-2DBB-445E-09A3-83C0CB23B172}"/>
              </a:ext>
            </a:extLst>
          </p:cNvPr>
          <p:cNvSpPr/>
          <p:nvPr/>
        </p:nvSpPr>
        <p:spPr>
          <a:xfrm>
            <a:off x="3652795" y="3162753"/>
            <a:ext cx="338292" cy="537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55ABD6A-966D-7D5D-F400-84EB19B33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30" y="4265724"/>
            <a:ext cx="3766721" cy="1720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88AEF6-93BE-AB88-2987-55CF27CEE953}"/>
                  </a:ext>
                </a:extLst>
              </p:cNvPr>
              <p:cNvSpPr txBox="1"/>
              <p:nvPr/>
            </p:nvSpPr>
            <p:spPr>
              <a:xfrm>
                <a:off x="3840674" y="506411"/>
                <a:ext cx="16481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88AEF6-93BE-AB88-2987-55CF27CEE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674" y="506411"/>
                <a:ext cx="1648143" cy="215444"/>
              </a:xfrm>
              <a:prstGeom prst="rect">
                <a:avLst/>
              </a:prstGeom>
              <a:blipFill>
                <a:blip r:embed="rId7"/>
                <a:stretch>
                  <a:fillRect l="-22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A69598-97B6-B805-FFDB-7505A0F0507C}"/>
                  </a:ext>
                </a:extLst>
              </p:cNvPr>
              <p:cNvSpPr txBox="1"/>
              <p:nvPr/>
            </p:nvSpPr>
            <p:spPr>
              <a:xfrm>
                <a:off x="2234091" y="5420367"/>
                <a:ext cx="3593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=2.4786+2.3593 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+1.8607 </m:t>
                      </m:r>
                      <m:sSup>
                        <m:sSup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A69598-97B6-B805-FFDB-7505A0F05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091" y="5420367"/>
                <a:ext cx="3593420" cy="276999"/>
              </a:xfrm>
              <a:prstGeom prst="rect">
                <a:avLst/>
              </a:prstGeom>
              <a:blipFill>
                <a:blip r:embed="rId8"/>
                <a:stretch>
                  <a:fillRect l="-1056"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695F8AE-971A-A093-6AE9-F0C00185FFE9}"/>
              </a:ext>
            </a:extLst>
          </p:cNvPr>
          <p:cNvSpPr txBox="1"/>
          <p:nvPr/>
        </p:nvSpPr>
        <p:spPr>
          <a:xfrm>
            <a:off x="401088" y="483630"/>
            <a:ext cx="3432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Fitting a quadratic (parabolic)  polynomial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38647E-044C-CC19-DA59-656358FF56EE}"/>
              </a:ext>
            </a:extLst>
          </p:cNvPr>
          <p:cNvSpPr txBox="1"/>
          <p:nvPr/>
        </p:nvSpPr>
        <p:spPr>
          <a:xfrm>
            <a:off x="123431" y="3947067"/>
            <a:ext cx="1353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Using MATLAB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35113A5F-C697-1335-1E16-32BAE72E065E}"/>
              </a:ext>
            </a:extLst>
          </p:cNvPr>
          <p:cNvSpPr/>
          <p:nvPr/>
        </p:nvSpPr>
        <p:spPr>
          <a:xfrm>
            <a:off x="1624189" y="5297973"/>
            <a:ext cx="338292" cy="537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6AF27-0FE8-E679-CB90-982CFBA18EF5}"/>
                  </a:ext>
                </a:extLst>
              </p:cNvPr>
              <p:cNvSpPr txBox="1"/>
              <p:nvPr/>
            </p:nvSpPr>
            <p:spPr>
              <a:xfrm>
                <a:off x="6415743" y="4254844"/>
                <a:ext cx="4417208" cy="636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num>
                            <m:den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den>
                          </m:f>
                        </m:sub>
                      </m:sSub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−(</m:t>
                              </m:r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+1) </m:t>
                              </m:r>
                            </m:den>
                          </m:f>
                        </m:e>
                      </m:rad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3.74657</m:t>
                              </m:r>
                            </m:num>
                            <m:den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6</m:t>
                              </m:r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−(</m:t>
                              </m:r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+1) </m:t>
                              </m:r>
                            </m:den>
                          </m:f>
                        </m:e>
                      </m:rad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=1.1175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F6AF27-0FE8-E679-CB90-982CFBA18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743" y="4254844"/>
                <a:ext cx="4417208" cy="636521"/>
              </a:xfrm>
              <a:prstGeom prst="rect">
                <a:avLst/>
              </a:prstGeom>
              <a:blipFill>
                <a:blip r:embed="rId9"/>
                <a:stretch>
                  <a:fillRect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2B7F07-A063-200B-5FF4-2DFBBD97DB0D}"/>
                  </a:ext>
                </a:extLst>
              </p:cNvPr>
              <p:cNvSpPr txBox="1"/>
              <p:nvPr/>
            </p:nvSpPr>
            <p:spPr>
              <a:xfrm>
                <a:off x="6801972" y="5311504"/>
                <a:ext cx="3666453" cy="656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2513.39</m:t>
                              </m:r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3.74657</m:t>
                              </m:r>
                            </m:num>
                            <m:den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2513.39</m:t>
                              </m:r>
                            </m:den>
                          </m:f>
                        </m:e>
                      </m:rad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=0.9975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2B7F07-A063-200B-5FF4-2DFBBD97D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972" y="5311504"/>
                <a:ext cx="3666453" cy="656846"/>
              </a:xfrm>
              <a:prstGeom prst="rect">
                <a:avLst/>
              </a:prstGeom>
              <a:blipFill>
                <a:blip r:embed="rId10"/>
                <a:stretch>
                  <a:fillRect r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3748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3D74F65-1532-E3D0-ADFE-F18BF3F55B5C}"/>
              </a:ext>
            </a:extLst>
          </p:cNvPr>
          <p:cNvGraphicFramePr/>
          <p:nvPr/>
        </p:nvGraphicFramePr>
        <p:xfrm>
          <a:off x="2301088" y="294075"/>
          <a:ext cx="949194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60415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27CAD0-D805-432F-DB64-8F92837C05A3}"/>
              </a:ext>
            </a:extLst>
          </p:cNvPr>
          <p:cNvSpPr txBox="1"/>
          <p:nvPr/>
        </p:nvSpPr>
        <p:spPr>
          <a:xfrm>
            <a:off x="182880" y="101600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Multiple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2177C-B11D-E78A-C2F8-03360B1D9D1D}"/>
                  </a:ext>
                </a:extLst>
              </p:cNvPr>
              <p:cNvSpPr txBox="1"/>
              <p:nvPr/>
            </p:nvSpPr>
            <p:spPr>
              <a:xfrm>
                <a:off x="7148684" y="3565890"/>
                <a:ext cx="42514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Figure 15.3: Graphical depiction of multiple linear 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where </a:t>
                </a:r>
                <a14:m>
                  <m:oMath xmlns:m="http://schemas.openxmlformats.org/officeDocument/2006/math">
                    <m:r>
                      <a:rPr kumimoji="0" lang="en-CA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 is a linear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CA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CA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2177C-B11D-E78A-C2F8-03360B1D9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684" y="3565890"/>
                <a:ext cx="4251485" cy="461665"/>
              </a:xfrm>
              <a:prstGeom prst="rect">
                <a:avLst/>
              </a:prstGeom>
              <a:blipFill>
                <a:blip r:embed="rId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3858CE-414A-50FD-AA30-D0E26060D4D7}"/>
                  </a:ext>
                </a:extLst>
              </p:cNvPr>
              <p:cNvSpPr txBox="1"/>
              <p:nvPr/>
            </p:nvSpPr>
            <p:spPr>
              <a:xfrm>
                <a:off x="680720" y="470932"/>
                <a:ext cx="20868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𝑒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3858CE-414A-50FD-AA30-D0E26060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20" y="470932"/>
                <a:ext cx="2086853" cy="215444"/>
              </a:xfrm>
              <a:prstGeom prst="rect">
                <a:avLst/>
              </a:prstGeom>
              <a:blipFill>
                <a:blip r:embed="rId3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4E64228-7A3E-3F57-F05F-18B253E0F4F0}"/>
              </a:ext>
            </a:extLst>
          </p:cNvPr>
          <p:cNvSpPr txBox="1"/>
          <p:nvPr/>
        </p:nvSpPr>
        <p:spPr>
          <a:xfrm>
            <a:off x="182880" y="732106"/>
            <a:ext cx="331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Sum of the squares of the residuals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B1BDA8-E206-1483-94CA-C11ED08865E2}"/>
                  </a:ext>
                </a:extLst>
              </p:cNvPr>
              <p:cNvSpPr txBox="1"/>
              <p:nvPr/>
            </p:nvSpPr>
            <p:spPr>
              <a:xfrm>
                <a:off x="3129119" y="583090"/>
                <a:ext cx="3456524" cy="605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sub>
                      </m:sSub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0" lang="en-CA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0" lang="en-CA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B1BDA8-E206-1483-94CA-C11ED0886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119" y="583090"/>
                <a:ext cx="3456524" cy="605807"/>
              </a:xfrm>
              <a:prstGeom prst="rect">
                <a:avLst/>
              </a:prstGeom>
              <a:blipFill>
                <a:blip r:embed="rId4"/>
                <a:stretch>
                  <a:fillRect l="-7326" t="-116667" b="-17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08806DE-350A-F0EE-47C2-2C4E69ECF0F3}"/>
              </a:ext>
            </a:extLst>
          </p:cNvPr>
          <p:cNvSpPr txBox="1"/>
          <p:nvPr/>
        </p:nvSpPr>
        <p:spPr>
          <a:xfrm>
            <a:off x="182879" y="1087123"/>
            <a:ext cx="2857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Take derivatives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w.r.t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 the unknows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DE96FD-C34F-88FC-6EB5-257A0CF56E47}"/>
                  </a:ext>
                </a:extLst>
              </p:cNvPr>
              <p:cNvSpPr txBox="1"/>
              <p:nvPr/>
            </p:nvSpPr>
            <p:spPr>
              <a:xfrm>
                <a:off x="1423287" y="1500737"/>
                <a:ext cx="3050963" cy="521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=−2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  <m:r>
                                    <a:rPr kumimoji="0" lang="en-CA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CA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2,</m:t>
                                  </m:r>
                                  <m:r>
                                    <a:rPr kumimoji="0" lang="en-CA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DE96FD-C34F-88FC-6EB5-257A0CF56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287" y="1500737"/>
                <a:ext cx="3050963" cy="521681"/>
              </a:xfrm>
              <a:prstGeom prst="rect">
                <a:avLst/>
              </a:prstGeom>
              <a:blipFill>
                <a:blip r:embed="rId5"/>
                <a:stretch>
                  <a:fillRect l="-1240" t="-145238" b="-20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42F9F4-576B-3D34-255A-E6AE84409E37}"/>
                  </a:ext>
                </a:extLst>
              </p:cNvPr>
              <p:cNvSpPr txBox="1"/>
              <p:nvPr/>
            </p:nvSpPr>
            <p:spPr>
              <a:xfrm>
                <a:off x="1414730" y="1990494"/>
                <a:ext cx="3298082" cy="521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=−2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  <m:r>
                                    <a:rPr kumimoji="0" lang="en-CA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CA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  <m:r>
                                    <a:rPr kumimoji="0" lang="en-CA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CA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1,</m:t>
                              </m:r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42F9F4-576B-3D34-255A-E6AE84409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730" y="1990494"/>
                <a:ext cx="3298082" cy="521681"/>
              </a:xfrm>
              <a:prstGeom prst="rect">
                <a:avLst/>
              </a:prstGeom>
              <a:blipFill>
                <a:blip r:embed="rId6"/>
                <a:stretch>
                  <a:fillRect l="-1149" t="-145238" b="-20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DC6504-1AA7-379C-9E25-7D558757BE16}"/>
                  </a:ext>
                </a:extLst>
              </p:cNvPr>
              <p:cNvSpPr txBox="1"/>
              <p:nvPr/>
            </p:nvSpPr>
            <p:spPr>
              <a:xfrm>
                <a:off x="1423287" y="2510104"/>
                <a:ext cx="3333670" cy="521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=−2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  <m:r>
                                    <a:rPr kumimoji="0" lang="en-CA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CA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  <m:r>
                                    <a:rPr kumimoji="0" lang="en-CA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CA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2,</m:t>
                              </m:r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DC6504-1AA7-379C-9E25-7D558757B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287" y="2510104"/>
                <a:ext cx="3333670" cy="521681"/>
              </a:xfrm>
              <a:prstGeom prst="rect">
                <a:avLst/>
              </a:prstGeom>
              <a:blipFill>
                <a:blip r:embed="rId7"/>
                <a:stretch>
                  <a:fillRect l="-758" t="-145238" b="-20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AF9DEDC-E5A0-F813-ADEA-F9A255F02A4A}"/>
              </a:ext>
            </a:extLst>
          </p:cNvPr>
          <p:cNvSpPr txBox="1"/>
          <p:nvPr/>
        </p:nvSpPr>
        <p:spPr>
          <a:xfrm>
            <a:off x="181172" y="2938121"/>
            <a:ext cx="4921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Set equal to zero and rearrange to give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the normal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3D3E28-895D-099C-8B9B-458A8A944C5A}"/>
                  </a:ext>
                </a:extLst>
              </p:cNvPr>
              <p:cNvSpPr txBox="1"/>
              <p:nvPr/>
            </p:nvSpPr>
            <p:spPr>
              <a:xfrm>
                <a:off x="701322" y="3260783"/>
                <a:ext cx="3003322" cy="4900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en-CA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CA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e>
                          </m:d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CA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0" lang="en-CA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1,</m:t>
                                  </m:r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CA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0" lang="en-CA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2,</m:t>
                                  </m:r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CA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CA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3D3E28-895D-099C-8B9B-458A8A944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22" y="3260783"/>
                <a:ext cx="3003322" cy="490006"/>
              </a:xfrm>
              <a:prstGeom prst="rect">
                <a:avLst/>
              </a:prstGeom>
              <a:blipFill>
                <a:blip r:embed="rId8"/>
                <a:stretch>
                  <a:fillRect t="-122500" r="-6751" b="-18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DE6924-A005-2CF2-C925-FB69EAD9A043}"/>
                  </a:ext>
                </a:extLst>
              </p:cNvPr>
              <p:cNvSpPr txBox="1"/>
              <p:nvPr/>
            </p:nvSpPr>
            <p:spPr>
              <a:xfrm>
                <a:off x="278931" y="3743957"/>
                <a:ext cx="3848105" cy="4900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en-CA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CA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1,</m:t>
                                      </m:r>
                                      <m:r>
                                        <a:rPr kumimoji="0" lang="en-CA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CA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0" lang="en-CA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1,</m:t>
                                  </m:r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sSub>
                        <m:sSubPr>
                          <m:ctrlP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CA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0" lang="en-CA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1,</m:t>
                                  </m:r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2,</m:t>
                                  </m:r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CA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CA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CA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1,</m:t>
                              </m:r>
                              <m: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DE6924-A005-2CF2-C925-FB69EAD9A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31" y="3743957"/>
                <a:ext cx="3848105" cy="490006"/>
              </a:xfrm>
              <a:prstGeom prst="rect">
                <a:avLst/>
              </a:prstGeom>
              <a:blipFill>
                <a:blip r:embed="rId9"/>
                <a:stretch>
                  <a:fillRect l="-11881" t="-122500" b="-18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0A68F2-5D84-C040-052F-10B73D89D54F}"/>
                  </a:ext>
                </a:extLst>
              </p:cNvPr>
              <p:cNvSpPr txBox="1"/>
              <p:nvPr/>
            </p:nvSpPr>
            <p:spPr>
              <a:xfrm>
                <a:off x="243568" y="4233963"/>
                <a:ext cx="3855286" cy="4900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en-CA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0" lang="en-CA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CA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1,</m:t>
                                      </m:r>
                                      <m:r>
                                        <a:rPr kumimoji="0" lang="en-CA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CA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CA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0" lang="en-CA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1,</m:t>
                                  </m:r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CA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0" lang="en-CA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2,</m:t>
                                  </m:r>
                                  <m:r>
                                    <a:rPr kumimoji="0" lang="en-CA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CA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sSub>
                        <m:sSubPr>
                          <m:ctrlP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CA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CA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2,</m:t>
                              </m:r>
                              <m: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CA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0A68F2-5D84-C040-052F-10B73D89D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68" y="4233963"/>
                <a:ext cx="3855286" cy="490006"/>
              </a:xfrm>
              <a:prstGeom prst="rect">
                <a:avLst/>
              </a:prstGeom>
              <a:blipFill>
                <a:blip r:embed="rId10"/>
                <a:stretch>
                  <a:fillRect l="-11842" t="-125641" b="-189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6ACE73-873B-1119-87B9-7B86245830CD}"/>
                  </a:ext>
                </a:extLst>
              </p:cNvPr>
              <p:cNvSpPr txBox="1"/>
              <p:nvPr/>
            </p:nvSpPr>
            <p:spPr>
              <a:xfrm>
                <a:off x="6108205" y="4012548"/>
                <a:ext cx="4658776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1,</m:t>
                                      </m:r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2,</m:t>
                                      </m:r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1,</m:t>
                                      </m:r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1,</m:t>
                                      </m:r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1,</m:t>
                                      </m:r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2,</m:t>
                                      </m:r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1,</m:t>
                                      </m:r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1,</m:t>
                                      </m:r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2,</m:t>
                                      </m:r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2,</m:t>
                                      </m:r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mr>
                        </m:m>
                      </m:e>
                    </m:d>
                    <m:d>
                      <m:dPr>
                        <m:begChr m:val="{"/>
                        <m:endChr m:val="}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1,</m:t>
                                      </m:r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2,</m:t>
                                      </m:r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</m:m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6ACE73-873B-1119-87B9-7B8624583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205" y="4012548"/>
                <a:ext cx="4658776" cy="1020472"/>
              </a:xfrm>
              <a:prstGeom prst="rect">
                <a:avLst/>
              </a:prstGeom>
              <a:blipFill>
                <a:blip r:embed="rId11"/>
                <a:stretch>
                  <a:fillRect l="-6522" t="-43902" b="-5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>
            <a:extLst>
              <a:ext uri="{FF2B5EF4-FFF2-40B4-BE49-F238E27FC236}">
                <a16:creationId xmlns:a16="http://schemas.microsoft.com/office/drawing/2014/main" id="{361CFC17-89AC-7381-CCF5-446701411851}"/>
              </a:ext>
            </a:extLst>
          </p:cNvPr>
          <p:cNvSpPr/>
          <p:nvPr/>
        </p:nvSpPr>
        <p:spPr>
          <a:xfrm rot="911228">
            <a:off x="4392977" y="3871064"/>
            <a:ext cx="1614843" cy="795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Picture 3" descr="A picture containing text, sky, different, traffic light&#10;&#10;Description automatically generated">
            <a:extLst>
              <a:ext uri="{FF2B5EF4-FFF2-40B4-BE49-F238E27FC236}">
                <a16:creationId xmlns:a16="http://schemas.microsoft.com/office/drawing/2014/main" id="{716E4395-F79B-5A09-0CF5-3E5EC2B762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86107" y="34435"/>
            <a:ext cx="3869019" cy="35434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A69871-C747-AA72-9BA0-2E8F329DA7EE}"/>
              </a:ext>
            </a:extLst>
          </p:cNvPr>
          <p:cNvSpPr txBox="1"/>
          <p:nvPr/>
        </p:nvSpPr>
        <p:spPr>
          <a:xfrm>
            <a:off x="151196" y="4728581"/>
            <a:ext cx="912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The method can be extended for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-dimensions: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952405-16BF-7EDC-B450-2728D1F22B98}"/>
                  </a:ext>
                </a:extLst>
              </p:cNvPr>
              <p:cNvSpPr txBox="1"/>
              <p:nvPr/>
            </p:nvSpPr>
            <p:spPr>
              <a:xfrm>
                <a:off x="649037" y="5036071"/>
                <a:ext cx="347799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+⋯</m:t>
                      </m:r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sub>
                      </m:sSub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𝑒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952405-16BF-7EDC-B450-2728D1F22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37" y="5036071"/>
                <a:ext cx="3477999" cy="215444"/>
              </a:xfrm>
              <a:prstGeom prst="rect">
                <a:avLst/>
              </a:prstGeom>
              <a:blipFill>
                <a:blip r:embed="rId13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0BD2BF-751B-E047-035A-DD335724E9B5}"/>
                  </a:ext>
                </a:extLst>
              </p:cNvPr>
              <p:cNvSpPr txBox="1"/>
              <p:nvPr/>
            </p:nvSpPr>
            <p:spPr>
              <a:xfrm>
                <a:off x="181173" y="5285839"/>
                <a:ext cx="595049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Given the data, we can end up solving m-simultaneous linear equations in m unknowns. The standard error and correlation coefficient are given by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 being the spread around the mean):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0BD2BF-751B-E047-035A-DD335724E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73" y="5285839"/>
                <a:ext cx="5950492" cy="738664"/>
              </a:xfrm>
              <a:prstGeom prst="rect">
                <a:avLst/>
              </a:prstGeom>
              <a:blipFill>
                <a:blip r:embed="rId14"/>
                <a:stretch>
                  <a:fillRect l="-426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60B3B4-E1D6-032B-D7B4-BE346BDDE8A7}"/>
                  </a:ext>
                </a:extLst>
              </p:cNvPr>
              <p:cNvSpPr txBox="1"/>
              <p:nvPr/>
            </p:nvSpPr>
            <p:spPr>
              <a:xfrm>
                <a:off x="324067" y="6086893"/>
                <a:ext cx="1938083" cy="636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num>
                            <m:den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den>
                          </m:f>
                        </m:sub>
                      </m:sSub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−(</m:t>
                              </m:r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+1) 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60B3B4-E1D6-032B-D7B4-BE346BDDE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67" y="6086893"/>
                <a:ext cx="1938083" cy="636521"/>
              </a:xfrm>
              <a:prstGeom prst="rect">
                <a:avLst/>
              </a:prstGeom>
              <a:blipFill>
                <a:blip r:embed="rId15"/>
                <a:stretch>
                  <a:fillRect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2095DC-25E2-751A-4FA3-CEAFEE856E8D}"/>
                  </a:ext>
                </a:extLst>
              </p:cNvPr>
              <p:cNvSpPr txBox="1"/>
              <p:nvPr/>
            </p:nvSpPr>
            <p:spPr>
              <a:xfrm>
                <a:off x="2641942" y="6102601"/>
                <a:ext cx="1758470" cy="636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2095DC-25E2-751A-4FA3-CEAFEE856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942" y="6102601"/>
                <a:ext cx="1758470" cy="63652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B0DE817-B9DF-8902-5DE2-E20C23EFFF02}"/>
                  </a:ext>
                </a:extLst>
              </p:cNvPr>
              <p:cNvSpPr/>
              <p:nvPr/>
            </p:nvSpPr>
            <p:spPr>
              <a:xfrm>
                <a:off x="6585643" y="5082707"/>
                <a:ext cx="4892766" cy="165641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Note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For a general power equations regression: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sSubSup>
                        <m:sSubSup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⋯</m:t>
                      </m:r>
                      <m:sSubSup>
                        <m:sSubSup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We can take logarithms to convert and use the multi-dimensional linear regression: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sz="1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</m:fName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func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sz="1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sz="1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sz="1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+⋯+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sub>
                      </m:sSub>
                      <m:func>
                        <m:func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sz="1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B0DE817-B9DF-8902-5DE2-E20C23EFFF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643" y="5082707"/>
                <a:ext cx="4892766" cy="1656415"/>
              </a:xfrm>
              <a:prstGeom prst="rect">
                <a:avLst/>
              </a:prstGeom>
              <a:blipFill>
                <a:blip r:embed="rId17"/>
                <a:stretch>
                  <a:fillRect l="-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33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25FC7-C7E9-F35E-8C84-4DA39A3BC44C}"/>
              </a:ext>
            </a:extLst>
          </p:cNvPr>
          <p:cNvSpPr txBox="1"/>
          <p:nvPr/>
        </p:nvSpPr>
        <p:spPr>
          <a:xfrm>
            <a:off x="680720" y="182880"/>
            <a:ext cx="388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Example: Multiple Linear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0F4284-3570-F573-D33A-1CD6F3BDE7FC}"/>
              </a:ext>
            </a:extLst>
          </p:cNvPr>
          <p:cNvSpPr txBox="1"/>
          <p:nvPr/>
        </p:nvSpPr>
        <p:spPr>
          <a:xfrm>
            <a:off x="451657" y="2577607"/>
            <a:ext cx="6175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The normal equations for the two-dimensional linear regression are given 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55AD7B-075F-60A5-8943-21786EF8CF5F}"/>
                  </a:ext>
                </a:extLst>
              </p:cNvPr>
              <p:cNvSpPr txBox="1"/>
              <p:nvPr/>
            </p:nvSpPr>
            <p:spPr>
              <a:xfrm>
                <a:off x="6287071" y="3012424"/>
                <a:ext cx="3265574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6</m:t>
                              </m:r>
                            </m:e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16.5</m:t>
                              </m:r>
                            </m:e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14</m:t>
                              </m:r>
                            </m:e>
                          </m:mr>
                          <m:m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16.5</m:t>
                              </m:r>
                            </m:e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76.25</m:t>
                              </m:r>
                            </m:e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48</m:t>
                              </m:r>
                            </m:e>
                          </m:mr>
                          <m:m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14</m:t>
                              </m:r>
                            </m:e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48</m:t>
                              </m:r>
                            </m:e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54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{"/>
                        <m:endChr m:val="}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54</m:t>
                              </m:r>
                            </m:e>
                          </m:mr>
                          <m:m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243.5</m:t>
                              </m:r>
                            </m:e>
                          </m:mr>
                          <m:m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100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55AD7B-075F-60A5-8943-21786EF8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71" y="3012424"/>
                <a:ext cx="3265574" cy="738215"/>
              </a:xfrm>
              <a:prstGeom prst="rect">
                <a:avLst/>
              </a:prstGeom>
              <a:blipFill>
                <a:blip r:embed="rId2"/>
                <a:stretch>
                  <a:fillRect t="-3390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>
            <a:extLst>
              <a:ext uri="{FF2B5EF4-FFF2-40B4-BE49-F238E27FC236}">
                <a16:creationId xmlns:a16="http://schemas.microsoft.com/office/drawing/2014/main" id="{7980630F-2DBB-445E-09A3-83C0CB23B172}"/>
              </a:ext>
            </a:extLst>
          </p:cNvPr>
          <p:cNvSpPr/>
          <p:nvPr/>
        </p:nvSpPr>
        <p:spPr>
          <a:xfrm>
            <a:off x="5900528" y="3162753"/>
            <a:ext cx="338292" cy="537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A69598-97B6-B805-FFDB-7505A0F0507C}"/>
                  </a:ext>
                </a:extLst>
              </p:cNvPr>
              <p:cNvSpPr txBox="1"/>
              <p:nvPr/>
            </p:nvSpPr>
            <p:spPr>
              <a:xfrm>
                <a:off x="7460095" y="5607395"/>
                <a:ext cx="18855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CA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=5+4</m:t>
                      </m:r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CA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−3</m:t>
                      </m:r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A69598-97B6-B805-FFDB-7505A0F05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095" y="5607395"/>
                <a:ext cx="1885581" cy="276999"/>
              </a:xfrm>
              <a:prstGeom prst="rect">
                <a:avLst/>
              </a:prstGeom>
              <a:blipFill>
                <a:blip r:embed="rId3"/>
                <a:stretch>
                  <a:fillRect l="-2685" r="-67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695F8AE-971A-A093-6AE9-F0C00185FFE9}"/>
              </a:ext>
            </a:extLst>
          </p:cNvPr>
          <p:cNvSpPr txBox="1"/>
          <p:nvPr/>
        </p:nvSpPr>
        <p:spPr>
          <a:xfrm>
            <a:off x="401088" y="483630"/>
            <a:ext cx="3573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Fitting a two-dimensional linear polynomial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38647E-044C-CC19-DA59-656358FF56EE}"/>
              </a:ext>
            </a:extLst>
          </p:cNvPr>
          <p:cNvSpPr txBox="1"/>
          <p:nvPr/>
        </p:nvSpPr>
        <p:spPr>
          <a:xfrm>
            <a:off x="1619384" y="4077536"/>
            <a:ext cx="1353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Using MATLAB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35113A5F-C697-1335-1E16-32BAE72E065E}"/>
              </a:ext>
            </a:extLst>
          </p:cNvPr>
          <p:cNvSpPr/>
          <p:nvPr/>
        </p:nvSpPr>
        <p:spPr>
          <a:xfrm>
            <a:off x="6884592" y="5476954"/>
            <a:ext cx="338292" cy="537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F982E50B-4F27-7AEF-56FB-1EDA5700CE5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40946" y="873725"/>
              <a:ext cx="5433120" cy="16256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03680">
                      <a:extLst>
                        <a:ext uri="{9D8B030D-6E8A-4147-A177-3AD203B41FA5}">
                          <a16:colId xmlns:a16="http://schemas.microsoft.com/office/drawing/2014/main" val="3790960960"/>
                        </a:ext>
                      </a:extLst>
                    </a:gridCol>
                    <a:gridCol w="603680">
                      <a:extLst>
                        <a:ext uri="{9D8B030D-6E8A-4147-A177-3AD203B41FA5}">
                          <a16:colId xmlns:a16="http://schemas.microsoft.com/office/drawing/2014/main" val="2506580671"/>
                        </a:ext>
                      </a:extLst>
                    </a:gridCol>
                    <a:gridCol w="603680">
                      <a:extLst>
                        <a:ext uri="{9D8B030D-6E8A-4147-A177-3AD203B41FA5}">
                          <a16:colId xmlns:a16="http://schemas.microsoft.com/office/drawing/2014/main" val="3791136485"/>
                        </a:ext>
                      </a:extLst>
                    </a:gridCol>
                    <a:gridCol w="603680">
                      <a:extLst>
                        <a:ext uri="{9D8B030D-6E8A-4147-A177-3AD203B41FA5}">
                          <a16:colId xmlns:a16="http://schemas.microsoft.com/office/drawing/2014/main" val="1293983470"/>
                        </a:ext>
                      </a:extLst>
                    </a:gridCol>
                    <a:gridCol w="603680">
                      <a:extLst>
                        <a:ext uri="{9D8B030D-6E8A-4147-A177-3AD203B41FA5}">
                          <a16:colId xmlns:a16="http://schemas.microsoft.com/office/drawing/2014/main" val="2960189350"/>
                        </a:ext>
                      </a:extLst>
                    </a:gridCol>
                    <a:gridCol w="603680">
                      <a:extLst>
                        <a:ext uri="{9D8B030D-6E8A-4147-A177-3AD203B41FA5}">
                          <a16:colId xmlns:a16="http://schemas.microsoft.com/office/drawing/2014/main" val="2619245055"/>
                        </a:ext>
                      </a:extLst>
                    </a:gridCol>
                    <a:gridCol w="603680">
                      <a:extLst>
                        <a:ext uri="{9D8B030D-6E8A-4147-A177-3AD203B41FA5}">
                          <a16:colId xmlns:a16="http://schemas.microsoft.com/office/drawing/2014/main" val="1301143093"/>
                        </a:ext>
                      </a:extLst>
                    </a:gridCol>
                    <a:gridCol w="603680">
                      <a:extLst>
                        <a:ext uri="{9D8B030D-6E8A-4147-A177-3AD203B41FA5}">
                          <a16:colId xmlns:a16="http://schemas.microsoft.com/office/drawing/2014/main" val="2349392987"/>
                        </a:ext>
                      </a:extLst>
                    </a:gridCol>
                    <a:gridCol w="603680">
                      <a:extLst>
                        <a:ext uri="{9D8B030D-6E8A-4147-A177-3AD203B41FA5}">
                          <a16:colId xmlns:a16="http://schemas.microsoft.com/office/drawing/2014/main" val="3650991754"/>
                        </a:ext>
                      </a:extLst>
                    </a:gridCol>
                  </a:tblGrid>
                  <a:tr h="203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2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2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12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12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05313467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0.00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46399551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10.00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51988707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2.5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6.25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22.5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18.00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16069919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0.00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19945931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18.00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22291367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189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54.00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14517086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CA" sz="1200" u="none" strike="noStrike" dirty="0">
                              <a:effectLst/>
                            </a:rPr>
                            <a:t>Sums</a:t>
                          </a:r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16.5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76.25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48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243.5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 dirty="0">
                              <a:effectLst/>
                            </a:rPr>
                            <a:t>100</a:t>
                          </a:r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4245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F982E50B-4F27-7AEF-56FB-1EDA5700CE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4280792"/>
                  </p:ext>
                </p:extLst>
              </p:nvPr>
            </p:nvGraphicFramePr>
            <p:xfrm>
              <a:off x="1340946" y="873725"/>
              <a:ext cx="5433120" cy="16256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03680">
                      <a:extLst>
                        <a:ext uri="{9D8B030D-6E8A-4147-A177-3AD203B41FA5}">
                          <a16:colId xmlns:a16="http://schemas.microsoft.com/office/drawing/2014/main" val="3790960960"/>
                        </a:ext>
                      </a:extLst>
                    </a:gridCol>
                    <a:gridCol w="603680">
                      <a:extLst>
                        <a:ext uri="{9D8B030D-6E8A-4147-A177-3AD203B41FA5}">
                          <a16:colId xmlns:a16="http://schemas.microsoft.com/office/drawing/2014/main" val="2506580671"/>
                        </a:ext>
                      </a:extLst>
                    </a:gridCol>
                    <a:gridCol w="603680">
                      <a:extLst>
                        <a:ext uri="{9D8B030D-6E8A-4147-A177-3AD203B41FA5}">
                          <a16:colId xmlns:a16="http://schemas.microsoft.com/office/drawing/2014/main" val="3791136485"/>
                        </a:ext>
                      </a:extLst>
                    </a:gridCol>
                    <a:gridCol w="603680">
                      <a:extLst>
                        <a:ext uri="{9D8B030D-6E8A-4147-A177-3AD203B41FA5}">
                          <a16:colId xmlns:a16="http://schemas.microsoft.com/office/drawing/2014/main" val="1293983470"/>
                        </a:ext>
                      </a:extLst>
                    </a:gridCol>
                    <a:gridCol w="603680">
                      <a:extLst>
                        <a:ext uri="{9D8B030D-6E8A-4147-A177-3AD203B41FA5}">
                          <a16:colId xmlns:a16="http://schemas.microsoft.com/office/drawing/2014/main" val="2960189350"/>
                        </a:ext>
                      </a:extLst>
                    </a:gridCol>
                    <a:gridCol w="603680">
                      <a:extLst>
                        <a:ext uri="{9D8B030D-6E8A-4147-A177-3AD203B41FA5}">
                          <a16:colId xmlns:a16="http://schemas.microsoft.com/office/drawing/2014/main" val="2619245055"/>
                        </a:ext>
                      </a:extLst>
                    </a:gridCol>
                    <a:gridCol w="603680">
                      <a:extLst>
                        <a:ext uri="{9D8B030D-6E8A-4147-A177-3AD203B41FA5}">
                          <a16:colId xmlns:a16="http://schemas.microsoft.com/office/drawing/2014/main" val="1301143093"/>
                        </a:ext>
                      </a:extLst>
                    </a:gridCol>
                    <a:gridCol w="603680">
                      <a:extLst>
                        <a:ext uri="{9D8B030D-6E8A-4147-A177-3AD203B41FA5}">
                          <a16:colId xmlns:a16="http://schemas.microsoft.com/office/drawing/2014/main" val="2349392987"/>
                        </a:ext>
                      </a:extLst>
                    </a:gridCol>
                    <a:gridCol w="603680">
                      <a:extLst>
                        <a:ext uri="{9D8B030D-6E8A-4147-A177-3AD203B41FA5}">
                          <a16:colId xmlns:a16="http://schemas.microsoft.com/office/drawing/2014/main" val="3650991754"/>
                        </a:ext>
                      </a:extLst>
                    </a:gridCol>
                  </a:tblGrid>
                  <a:tr h="203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2083" r="-795833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104255" r="-712766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200000" r="-597917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300000" r="-497917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408511" r="-408511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497917" r="-300000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597917" r="-200000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712766" r="-104255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795833" r="-2083" b="-7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5313467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0.00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46399551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10.00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51988707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2.5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6.25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22.5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18.00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16069919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0.00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19945931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36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18.00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22291367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6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7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189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54.00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14517086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CA" sz="1200" u="none" strike="noStrike" dirty="0">
                              <a:effectLst/>
                            </a:rPr>
                            <a:t>Sums</a:t>
                          </a:r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16.5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14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76.25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54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48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>
                              <a:effectLst/>
                            </a:rPr>
                            <a:t>243.5</a:t>
                          </a:r>
                          <a:endParaRPr lang="en-CA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CA" sz="1200" u="none" strike="noStrike" dirty="0">
                              <a:effectLst/>
                            </a:rPr>
                            <a:t>100</a:t>
                          </a:r>
                          <a:endParaRPr lang="en-CA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42453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EBBA06-4B75-8304-1A72-F639EF24E7FF}"/>
                  </a:ext>
                </a:extLst>
              </p:cNvPr>
              <p:cNvSpPr txBox="1"/>
              <p:nvPr/>
            </p:nvSpPr>
            <p:spPr>
              <a:xfrm>
                <a:off x="3974502" y="493969"/>
                <a:ext cx="17080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EBBA06-4B75-8304-1A72-F639EF24E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02" y="493969"/>
                <a:ext cx="1708032" cy="215444"/>
              </a:xfrm>
              <a:prstGeom prst="rect">
                <a:avLst/>
              </a:prstGeom>
              <a:blipFill>
                <a:blip r:embed="rId5"/>
                <a:stretch>
                  <a:fillRect l="-1471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5AAB67-6380-31C0-9DC7-0C9E89FAA554}"/>
                  </a:ext>
                </a:extLst>
              </p:cNvPr>
              <p:cNvSpPr txBox="1"/>
              <p:nvPr/>
            </p:nvSpPr>
            <p:spPr>
              <a:xfrm>
                <a:off x="789302" y="2963666"/>
                <a:ext cx="4658776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1,</m:t>
                                      </m:r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2,</m:t>
                                      </m:r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1,</m:t>
                                      </m:r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1,</m:t>
                                      </m:r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1,</m:t>
                                      </m:r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2,</m:t>
                                      </m:r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1,</m:t>
                                      </m:r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1,</m:t>
                                      </m:r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2,</m:t>
                                      </m:r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2,</m:t>
                                      </m:r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mr>
                        </m:m>
                      </m:e>
                    </m:d>
                    <m:d>
                      <m:dPr>
                        <m:begChr m:val="{"/>
                        <m:endChr m:val="}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1,</m:t>
                                      </m:r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2,</m:t>
                                      </m:r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</m:m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5AAB67-6380-31C0-9DC7-0C9E89FAA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2" y="2963666"/>
                <a:ext cx="4658776" cy="1020472"/>
              </a:xfrm>
              <a:prstGeom prst="rect">
                <a:avLst/>
              </a:prstGeom>
              <a:blipFill>
                <a:blip r:embed="rId6"/>
                <a:stretch>
                  <a:fillRect l="-6504" t="-45679" b="-6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50F80B-FCDD-01DA-D5A3-F3AA28876E0C}"/>
                  </a:ext>
                </a:extLst>
              </p:cNvPr>
              <p:cNvSpPr txBox="1"/>
              <p:nvPr/>
            </p:nvSpPr>
            <p:spPr>
              <a:xfrm>
                <a:off x="7717046" y="1363359"/>
                <a:ext cx="36711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The data has been generated using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CA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=5+4</m:t>
                      </m:r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−3</m:t>
                      </m:r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50F80B-FCDD-01DA-D5A3-F3AA28876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046" y="1363359"/>
                <a:ext cx="3671198" cy="646331"/>
              </a:xfrm>
              <a:prstGeom prst="rect">
                <a:avLst/>
              </a:prstGeom>
              <a:blipFill>
                <a:blip r:embed="rId7"/>
                <a:stretch>
                  <a:fillRect l="-1379" t="-3846" r="-690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059192EE-3825-85C8-9D63-CB04AA600F4F}"/>
              </a:ext>
            </a:extLst>
          </p:cNvPr>
          <p:cNvSpPr/>
          <p:nvPr/>
        </p:nvSpPr>
        <p:spPr>
          <a:xfrm rot="10800000">
            <a:off x="6938682" y="1363358"/>
            <a:ext cx="646637" cy="537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AE82CC-1FF2-816F-1E48-F154F9140939}"/>
              </a:ext>
            </a:extLst>
          </p:cNvPr>
          <p:cNvSpPr txBox="1"/>
          <p:nvPr/>
        </p:nvSpPr>
        <p:spPr>
          <a:xfrm>
            <a:off x="1619384" y="4385313"/>
            <a:ext cx="48762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&gt;&gt;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[6 16.5 14; 16.5 76.25 48; 14 48 54];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&gt;&gt;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vecb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[54; 243.5; 100];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&gt;&gt; a 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\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vecb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5.000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4.000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-3.000</a:t>
            </a:r>
          </a:p>
        </p:txBody>
      </p:sp>
    </p:spTree>
    <p:extLst>
      <p:ext uri="{BB962C8B-B14F-4D97-AF65-F5344CB8AC3E}">
        <p14:creationId xmlns:p14="http://schemas.microsoft.com/office/powerpoint/2010/main" val="224392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27CAD0-D805-432F-DB64-8F92837C05A3}"/>
              </a:ext>
            </a:extLst>
          </p:cNvPr>
          <p:cNvSpPr txBox="1"/>
          <p:nvPr/>
        </p:nvSpPr>
        <p:spPr>
          <a:xfrm>
            <a:off x="182880" y="101600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General 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F9DEDC-E5A0-F813-ADEA-F9A255F02A4A}"/>
                  </a:ext>
                </a:extLst>
              </p:cNvPr>
              <p:cNvSpPr txBox="1"/>
              <p:nvPr/>
            </p:nvSpPr>
            <p:spPr>
              <a:xfrm>
                <a:off x="362786" y="2936037"/>
                <a:ext cx="105097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The general linear least squares model </a:t>
                </a:r>
                <a14:m>
                  <m:oMath xmlns:m="http://schemas.openxmlformats.org/officeDocument/2006/math">
                    <m:r>
                      <a:rPr kumimoji="0" lang="en-CA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CA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CA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CA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CA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+⋯</m:t>
                    </m:r>
                    <m:r>
                      <a:rPr kumimoji="0" lang="en-CA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sub>
                    </m:sSub>
                    <m:r>
                      <a:rPr kumimoji="0" lang="en-CA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CA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𝑒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can be written in matrix form (for all data values) as: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F9DEDC-E5A0-F813-ADEA-F9A255F02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86" y="2936037"/>
                <a:ext cx="10509737" cy="307777"/>
              </a:xfrm>
              <a:prstGeom prst="rect">
                <a:avLst/>
              </a:prstGeom>
              <a:blipFill>
                <a:blip r:embed="rId2"/>
                <a:stretch>
                  <a:fillRect l="-241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6ACE73-873B-1119-87B9-7B86245830CD}"/>
                  </a:ext>
                </a:extLst>
              </p:cNvPr>
              <p:cNvSpPr txBox="1"/>
              <p:nvPr/>
            </p:nvSpPr>
            <p:spPr>
              <a:xfrm>
                <a:off x="909451" y="3880453"/>
                <a:ext cx="2795193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𝑍</m:t>
                          </m:r>
                        </m:e>
                      </m:d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CA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  <m: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  <m: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kumimoji="0" lang="en-CA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CA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𝑚</m:t>
                                          </m:r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𝑚</m:t>
                                          </m:r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kumimoji="0" lang="en-CA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0" lang="en-CA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0" lang="en-CA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CA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  <m: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  <m: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kumimoji="0" lang="en-CA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CA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CA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0" lang="en-CA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6ACE73-873B-1119-87B9-7B8624583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51" y="3880453"/>
                <a:ext cx="2795193" cy="1020472"/>
              </a:xfrm>
              <a:prstGeom prst="rect">
                <a:avLst/>
              </a:prstGeom>
              <a:blipFill>
                <a:blip r:embed="rId3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D5841-0366-E3E2-31E2-BA0712C06BFA}"/>
                  </a:ext>
                </a:extLst>
              </p:cNvPr>
              <p:cNvSpPr txBox="1"/>
              <p:nvPr/>
            </p:nvSpPr>
            <p:spPr>
              <a:xfrm>
                <a:off x="277733" y="483714"/>
                <a:ext cx="347799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+⋯</m:t>
                      </m:r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sub>
                      </m:sSub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𝑒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D5841-0366-E3E2-31E2-BA0712C06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33" y="483714"/>
                <a:ext cx="3477999" cy="215444"/>
              </a:xfrm>
              <a:prstGeom prst="rect">
                <a:avLst/>
              </a:prstGeom>
              <a:blipFill>
                <a:blip r:embed="rId4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9A480F-F939-9518-01D8-344F29A1E576}"/>
                  </a:ext>
                </a:extLst>
              </p:cNvPr>
              <p:cNvSpPr txBox="1"/>
              <p:nvPr/>
            </p:nvSpPr>
            <p:spPr>
              <a:xfrm>
                <a:off x="3704644" y="422929"/>
                <a:ext cx="59702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General linear least squares model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CA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CA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…,</m:t>
                    </m:r>
                    <m:sSub>
                      <m:sSubPr>
                        <m:ctrlP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 basis functions.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9A480F-F939-9518-01D8-344F29A1E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644" y="422929"/>
                <a:ext cx="5970298" cy="307777"/>
              </a:xfrm>
              <a:prstGeom prst="rect">
                <a:avLst/>
              </a:prstGeom>
              <a:blipFill>
                <a:blip r:embed="rId5"/>
                <a:stretch>
                  <a:fillRect l="-212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CED1DD-436D-774B-1E4C-01DBF16811FD}"/>
                  </a:ext>
                </a:extLst>
              </p:cNvPr>
              <p:cNvSpPr txBox="1"/>
              <p:nvPr/>
            </p:nvSpPr>
            <p:spPr>
              <a:xfrm>
                <a:off x="662469" y="750608"/>
                <a:ext cx="59702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CA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=1,</m:t>
                    </m:r>
                    <m:sSub>
                      <m:sSubPr>
                        <m:ctrlP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CA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CA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CA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 basis functions, we have simple linear regression.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CED1DD-436D-774B-1E4C-01DBF168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69" y="750608"/>
                <a:ext cx="5970298" cy="307777"/>
              </a:xfrm>
              <a:prstGeom prst="rect">
                <a:avLst/>
              </a:prstGeom>
              <a:blipFill>
                <a:blip r:embed="rId6"/>
                <a:stretch>
                  <a:fillRect l="-425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A9DADC-DD1F-5DE3-C2FA-AD79E3C1B09B}"/>
                  </a:ext>
                </a:extLst>
              </p:cNvPr>
              <p:cNvSpPr txBox="1"/>
              <p:nvPr/>
            </p:nvSpPr>
            <p:spPr>
              <a:xfrm>
                <a:off x="662469" y="989423"/>
                <a:ext cx="78326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CA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=1,</m:t>
                    </m:r>
                    <m:sSub>
                      <m:sSubPr>
                        <m:ctrlP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CA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CA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…,</m:t>
                    </m:r>
                    <m:sSub>
                      <m:sSubPr>
                        <m:ctrlP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sub>
                    </m:sSub>
                    <m:r>
                      <a:rPr kumimoji="0" lang="en-CA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basis functions, we have multi-dimensional linear regression.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A9DADC-DD1F-5DE3-C2FA-AD79E3C1B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69" y="989423"/>
                <a:ext cx="7832602" cy="307777"/>
              </a:xfrm>
              <a:prstGeom prst="rect">
                <a:avLst/>
              </a:prstGeom>
              <a:blipFill>
                <a:blip r:embed="rId7"/>
                <a:stretch>
                  <a:fillRect l="-324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C382CD-4260-2CC0-DBF1-7680390EC728}"/>
                  </a:ext>
                </a:extLst>
              </p:cNvPr>
              <p:cNvSpPr txBox="1"/>
              <p:nvPr/>
            </p:nvSpPr>
            <p:spPr>
              <a:xfrm>
                <a:off x="649037" y="1243162"/>
                <a:ext cx="78326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CA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=1,</m:t>
                    </m:r>
                    <m:sSub>
                      <m:sSubPr>
                        <m:ctrlP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CA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CA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CA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CA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basis functions, we have linear regression with a quadratic polynomial.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C382CD-4260-2CC0-DBF1-7680390EC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37" y="1243162"/>
                <a:ext cx="7832602" cy="307777"/>
              </a:xfrm>
              <a:prstGeom prst="rect">
                <a:avLst/>
              </a:prstGeom>
              <a:blipFill>
                <a:blip r:embed="rId8"/>
                <a:stretch>
                  <a:fillRect l="-162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A1939C0-81ED-341E-84FC-A409302783B7}"/>
                  </a:ext>
                </a:extLst>
              </p:cNvPr>
              <p:cNvSpPr txBox="1"/>
              <p:nvPr/>
            </p:nvSpPr>
            <p:spPr>
              <a:xfrm>
                <a:off x="635604" y="1497135"/>
                <a:ext cx="98652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CA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=1,</m:t>
                    </m:r>
                    <m:sSub>
                      <m:sSubPr>
                        <m:ctrlP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CA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CA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CA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CA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C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CA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CA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…, </m:t>
                    </m:r>
                    <m:sSub>
                      <m:sSubPr>
                        <m:ctrlP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sub>
                    </m:sSub>
                    <m:r>
                      <a:rPr kumimoji="0" lang="en-CA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sup>
                    </m:sSup>
                    <m:r>
                      <a:rPr kumimoji="0" lang="en-CA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basis functions, we have linear regression with an </a:t>
                </a:r>
                <a:r>
                  <a:rPr kumimoji="0" lang="en-US" sz="14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m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th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 order polynomial.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A1939C0-81ED-341E-84FC-A40930278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4" y="1497135"/>
                <a:ext cx="9865247" cy="307777"/>
              </a:xfrm>
              <a:prstGeom prst="rect">
                <a:avLst/>
              </a:prstGeom>
              <a:blipFill>
                <a:blip r:embed="rId9"/>
                <a:stretch>
                  <a:fillRect l="-128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24D2DA-FDF7-2EEE-EC5B-E7292037BA30}"/>
                  </a:ext>
                </a:extLst>
              </p:cNvPr>
              <p:cNvSpPr txBox="1"/>
              <p:nvPr/>
            </p:nvSpPr>
            <p:spPr>
              <a:xfrm>
                <a:off x="339007" y="1784061"/>
                <a:ext cx="101618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The terminology “linear” means that the model’s dependence on its parameters – that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CA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CA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…,</m:t>
                    </m:r>
                    <m:sSub>
                      <m:sSubPr>
                        <m:ctrlP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- is linear.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CA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p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CA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 could be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highly nonlinear (as in case of a polynomials). For example,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p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CA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 can be sinusoids, such that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24D2DA-FDF7-2EEE-EC5B-E7292037B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07" y="1784061"/>
                <a:ext cx="10161843" cy="523220"/>
              </a:xfrm>
              <a:prstGeom prst="rect">
                <a:avLst/>
              </a:prstGeom>
              <a:blipFill>
                <a:blip r:embed="rId10"/>
                <a:stretch>
                  <a:fillRect l="-249"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A36F93-6062-E3AD-0343-A9F70EDEDC1A}"/>
                  </a:ext>
                </a:extLst>
              </p:cNvPr>
              <p:cNvSpPr txBox="1"/>
              <p:nvPr/>
            </p:nvSpPr>
            <p:spPr>
              <a:xfrm>
                <a:off x="677263" y="2347225"/>
                <a:ext cx="347799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sz="1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sz="1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𝑒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A36F93-6062-E3AD-0343-A9F70EDED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63" y="2347225"/>
                <a:ext cx="3477999" cy="215444"/>
              </a:xfrm>
              <a:prstGeom prst="rect">
                <a:avLst/>
              </a:prstGeom>
              <a:blipFill>
                <a:blip r:embed="rId11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7CEB93-F8DB-98BA-F0C3-0A057A1B72C6}"/>
                  </a:ext>
                </a:extLst>
              </p:cNvPr>
              <p:cNvSpPr txBox="1"/>
              <p:nvPr/>
            </p:nvSpPr>
            <p:spPr>
              <a:xfrm>
                <a:off x="339007" y="2550088"/>
                <a:ext cx="104279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Example of a nonlinear model could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1−</m:t>
                        </m:r>
                        <m:sSup>
                          <m:sSupPr>
                            <m:ctrlPr>
                              <a:rPr kumimoji="0" lang="en-CA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CA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kumimoji="0" lang="en-CA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CA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0" lang="en-CA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CA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, where the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p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CA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 do not form a linear combination.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7CEB93-F8DB-98BA-F0C3-0A057A1B7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07" y="2550088"/>
                <a:ext cx="10427974" cy="307777"/>
              </a:xfrm>
              <a:prstGeom prst="rect">
                <a:avLst/>
              </a:prstGeom>
              <a:blipFill>
                <a:blip r:embed="rId12"/>
                <a:stretch>
                  <a:fillRect l="-243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D3023A-BEBD-8856-30AE-395CD8B13E23}"/>
                  </a:ext>
                </a:extLst>
              </p:cNvPr>
              <p:cNvSpPr txBox="1"/>
              <p:nvPr/>
            </p:nvSpPr>
            <p:spPr>
              <a:xfrm>
                <a:off x="677263" y="3313932"/>
                <a:ext cx="196467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𝑍</m:t>
                          </m:r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</m:d>
                      <m:r>
                        <a:rPr kumimoji="0" lang="en-CA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D3023A-BEBD-8856-30AE-395CD8B13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63" y="3313932"/>
                <a:ext cx="1964679" cy="215444"/>
              </a:xfrm>
              <a:prstGeom prst="rect">
                <a:avLst/>
              </a:prstGeom>
              <a:blipFill>
                <a:blip r:embed="rId13"/>
                <a:stretch>
                  <a:fillRect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8E3DE7F-93C8-9726-CC44-9DEECA871174}"/>
                  </a:ext>
                </a:extLst>
              </p:cNvPr>
              <p:cNvSpPr txBox="1"/>
              <p:nvPr/>
            </p:nvSpPr>
            <p:spPr>
              <a:xfrm>
                <a:off x="374948" y="3551026"/>
                <a:ext cx="99198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The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𝑍</m:t>
                        </m:r>
                      </m:e>
                    </m:d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 is formed by calculating the values of the basis functions at the measured values of the independent variables: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8E3DE7F-93C8-9726-CC44-9DEECA871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48" y="3551026"/>
                <a:ext cx="9919895" cy="307777"/>
              </a:xfrm>
              <a:prstGeom prst="rect">
                <a:avLst/>
              </a:prstGeom>
              <a:blipFill>
                <a:blip r:embed="rId14"/>
                <a:stretch>
                  <a:fillRect l="-25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990D7F1-E286-6127-F829-171D226C0E2A}"/>
                  </a:ext>
                </a:extLst>
              </p:cNvPr>
              <p:cNvSpPr txBox="1"/>
              <p:nvPr/>
            </p:nvSpPr>
            <p:spPr>
              <a:xfrm>
                <a:off x="4263796" y="3899662"/>
                <a:ext cx="1353858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CA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kumimoji="0" lang="en-CA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CA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CA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CA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990D7F1-E286-6127-F829-171D226C0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796" y="3899662"/>
                <a:ext cx="1353858" cy="1020472"/>
              </a:xfrm>
              <a:prstGeom prst="rect">
                <a:avLst/>
              </a:prstGeom>
              <a:blipFill>
                <a:blip r:embed="rId15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106223-F7EC-2D40-87D2-7881304CBE6B}"/>
                  </a:ext>
                </a:extLst>
              </p:cNvPr>
              <p:cNvSpPr txBox="1"/>
              <p:nvPr/>
            </p:nvSpPr>
            <p:spPr>
              <a:xfrm>
                <a:off x="6096000" y="3899662"/>
                <a:ext cx="1353858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</m:d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CA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kumimoji="0" lang="en-CA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CA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CA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CA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106223-F7EC-2D40-87D2-7881304CB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899662"/>
                <a:ext cx="1353858" cy="1020472"/>
              </a:xfrm>
              <a:prstGeom prst="rect">
                <a:avLst/>
              </a:prstGeom>
              <a:blipFill>
                <a:blip r:embed="rId16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7FFEDF-E20D-3381-97D5-908D22FB636B}"/>
                  </a:ext>
                </a:extLst>
              </p:cNvPr>
              <p:cNvSpPr txBox="1"/>
              <p:nvPr/>
            </p:nvSpPr>
            <p:spPr>
              <a:xfrm>
                <a:off x="7928204" y="3858803"/>
                <a:ext cx="1353858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</m:d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CA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kumimoji="0" lang="en-CA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kumimoji="0" lang="en-CA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CA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CA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0" lang="en-CA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7FFEDF-E20D-3381-97D5-908D22FB6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204" y="3858803"/>
                <a:ext cx="1353858" cy="1020472"/>
              </a:xfrm>
              <a:prstGeom prst="rect">
                <a:avLst/>
              </a:prstGeom>
              <a:blipFill>
                <a:blip r:embed="rId17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DA3606A5-3D68-0A9F-F448-072762BC91E6}"/>
              </a:ext>
            </a:extLst>
          </p:cNvPr>
          <p:cNvSpPr txBox="1"/>
          <p:nvPr/>
        </p:nvSpPr>
        <p:spPr>
          <a:xfrm>
            <a:off x="459980" y="5119398"/>
            <a:ext cx="5048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The sum of the squares of the residuals / errors in this case is: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4911E1D-7730-FA34-40B1-D39895000D23}"/>
                  </a:ext>
                </a:extLst>
              </p:cNvPr>
              <p:cNvSpPr txBox="1"/>
              <p:nvPr/>
            </p:nvSpPr>
            <p:spPr>
              <a:xfrm>
                <a:off x="649037" y="5510810"/>
                <a:ext cx="2977803" cy="736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sub>
                      </m:sSub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0" lang="en-CA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kumimoji="0" lang="en-CA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0" lang="en-CA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𝑗</m:t>
                                      </m:r>
                                      <m:r>
                                        <a:rPr kumimoji="0" lang="en-CA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kumimoji="0" lang="en-CA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kumimoji="0" lang="en-CA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0" lang="en-CA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kumimoji="0" lang="en-CA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0" lang="en-CA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𝑗𝑖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4911E1D-7730-FA34-40B1-D39895000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37" y="5510810"/>
                <a:ext cx="2977803" cy="736099"/>
              </a:xfrm>
              <a:prstGeom prst="rect">
                <a:avLst/>
              </a:prstGeom>
              <a:blipFill>
                <a:blip r:embed="rId18"/>
                <a:stretch>
                  <a:fillRect l="-6356" t="-81667" b="-1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ight Arrow 39">
            <a:extLst>
              <a:ext uri="{FF2B5EF4-FFF2-40B4-BE49-F238E27FC236}">
                <a16:creationId xmlns:a16="http://schemas.microsoft.com/office/drawing/2014/main" id="{5B514A45-9575-498F-CB4C-5E66C5F467DA}"/>
              </a:ext>
            </a:extLst>
          </p:cNvPr>
          <p:cNvSpPr/>
          <p:nvPr/>
        </p:nvSpPr>
        <p:spPr>
          <a:xfrm>
            <a:off x="3647618" y="5878859"/>
            <a:ext cx="917720" cy="241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D6D230-3C27-5EEA-3424-3C1E4E75DEE9}"/>
              </a:ext>
            </a:extLst>
          </p:cNvPr>
          <p:cNvSpPr txBox="1"/>
          <p:nvPr/>
        </p:nvSpPr>
        <p:spPr>
          <a:xfrm>
            <a:off x="3556956" y="5571082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Minimization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C5480C3-812D-F8EF-5237-DA7E7ACA1883}"/>
                  </a:ext>
                </a:extLst>
              </p:cNvPr>
              <p:cNvSpPr txBox="1"/>
              <p:nvPr/>
            </p:nvSpPr>
            <p:spPr>
              <a:xfrm>
                <a:off x="4565338" y="5849501"/>
                <a:ext cx="2323475" cy="2431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CA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𝑍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𝑍</m:t>
                              </m:r>
                            </m:e>
                          </m:d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</m:d>
                      <m:r>
                        <a:rPr kumimoji="0" lang="en-CA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CA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CA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𝑍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begChr m:val="{"/>
                              <m:endChr m:val="}"/>
                              <m:ctrlP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C5480C3-812D-F8EF-5237-DA7E7ACA1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338" y="5849501"/>
                <a:ext cx="2323475" cy="243143"/>
              </a:xfrm>
              <a:prstGeom prst="rect">
                <a:avLst/>
              </a:prstGeom>
              <a:blipFill>
                <a:blip r:embed="rId1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085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01DB1B-7E49-A784-9C46-ABA732D046C6}"/>
              </a:ext>
            </a:extLst>
          </p:cNvPr>
          <p:cNvSpPr txBox="1"/>
          <p:nvPr/>
        </p:nvSpPr>
        <p:spPr>
          <a:xfrm>
            <a:off x="2628470" y="2661499"/>
            <a:ext cx="71881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Least Squares Curve Fitting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and Regression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3017974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6F87-069A-725D-9AC2-D7B60D59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Some Important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162AF-BC49-645D-3034-E39E874A7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Underfitting, Optimal Fitting and Overfitting</a:t>
            </a:r>
          </a:p>
          <a:p>
            <a:r>
              <a:rPr lang="en-US" dirty="0">
                <a:solidFill>
                  <a:schemeClr val="bg1"/>
                </a:solidFill>
              </a:rPr>
              <a:t>Validation</a:t>
            </a:r>
          </a:p>
          <a:p>
            <a:r>
              <a:rPr lang="en-US" dirty="0">
                <a:solidFill>
                  <a:schemeClr val="bg1"/>
                </a:solidFill>
              </a:rPr>
              <a:t>Feature Selection</a:t>
            </a:r>
          </a:p>
          <a:p>
            <a:r>
              <a:rPr lang="en-US" dirty="0">
                <a:solidFill>
                  <a:schemeClr val="bg1"/>
                </a:solidFill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4210510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A00BD1-847C-1047-FA12-2DD15F6E0D88}"/>
              </a:ext>
            </a:extLst>
          </p:cNvPr>
          <p:cNvSpPr txBox="1"/>
          <p:nvPr/>
        </p:nvSpPr>
        <p:spPr>
          <a:xfrm>
            <a:off x="878541" y="3291765"/>
            <a:ext cx="2149048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Underfitting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145F5-33D7-415E-DEED-49952AAF6C6C}"/>
              </a:ext>
            </a:extLst>
          </p:cNvPr>
          <p:cNvSpPr txBox="1"/>
          <p:nvPr/>
        </p:nvSpPr>
        <p:spPr>
          <a:xfrm>
            <a:off x="878541" y="4982861"/>
            <a:ext cx="1945104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Overfitting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00EE84-83EE-FE9C-4CA9-FD98C581AECA}"/>
              </a:ext>
            </a:extLst>
          </p:cNvPr>
          <p:cNvSpPr txBox="1"/>
          <p:nvPr/>
        </p:nvSpPr>
        <p:spPr>
          <a:xfrm>
            <a:off x="1953065" y="4055313"/>
            <a:ext cx="6894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model performs poorly for the training as well as the test data.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62D34-BEE4-B93A-080C-0B8BB58C7300}"/>
              </a:ext>
            </a:extLst>
          </p:cNvPr>
          <p:cNvSpPr txBox="1"/>
          <p:nvPr/>
        </p:nvSpPr>
        <p:spPr>
          <a:xfrm>
            <a:off x="1932654" y="4519087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Example: Fitting a linear regression model for a non-linear data.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8EE482-B884-EA19-15E1-576AD98F181C}"/>
              </a:ext>
            </a:extLst>
          </p:cNvPr>
          <p:cNvSpPr txBox="1"/>
          <p:nvPr/>
        </p:nvSpPr>
        <p:spPr>
          <a:xfrm>
            <a:off x="1932654" y="5561743"/>
            <a:ext cx="752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model performs very well for the training but poorly for the test data.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ECF9FF-C008-C3B6-ED3A-CAB94EE1E906}"/>
              </a:ext>
            </a:extLst>
          </p:cNvPr>
          <p:cNvSpPr txBox="1"/>
          <p:nvPr/>
        </p:nvSpPr>
        <p:spPr>
          <a:xfrm>
            <a:off x="1932654" y="5931075"/>
            <a:ext cx="7316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Example: Say 95% accuracy for training data, but 55% for test data in a </a:t>
            </a: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classification problem.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7F86F8-8A80-800B-B948-1259E455E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307" y="184637"/>
            <a:ext cx="7772400" cy="378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11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A00BD1-847C-1047-FA12-2DD15F6E0D88}"/>
              </a:ext>
            </a:extLst>
          </p:cNvPr>
          <p:cNvSpPr txBox="1"/>
          <p:nvPr/>
        </p:nvSpPr>
        <p:spPr>
          <a:xfrm>
            <a:off x="350545" y="2861381"/>
            <a:ext cx="902774" cy="44267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E1562-A30F-BFE5-7505-99075B978168}"/>
              </a:ext>
            </a:extLst>
          </p:cNvPr>
          <p:cNvSpPr txBox="1"/>
          <p:nvPr/>
        </p:nvSpPr>
        <p:spPr>
          <a:xfrm>
            <a:off x="2000612" y="2073931"/>
            <a:ext cx="3395825" cy="2017574"/>
          </a:xfrm>
          <a:prstGeom prst="diamond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Performs well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on test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4E1371-7EB4-5C1D-FC3D-8DD26C5BD79E}"/>
              </a:ext>
            </a:extLst>
          </p:cNvPr>
          <p:cNvSpPr txBox="1"/>
          <p:nvPr/>
        </p:nvSpPr>
        <p:spPr>
          <a:xfrm>
            <a:off x="6316515" y="2073931"/>
            <a:ext cx="3519673" cy="2017574"/>
          </a:xfrm>
          <a:prstGeom prst="diamond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Performs well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on training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AB2EC9-7EC2-4F08-63D9-653EB8C904EF}"/>
              </a:ext>
            </a:extLst>
          </p:cNvPr>
          <p:cNvSpPr txBox="1"/>
          <p:nvPr/>
        </p:nvSpPr>
        <p:spPr>
          <a:xfrm>
            <a:off x="2941814" y="4975370"/>
            <a:ext cx="1513419" cy="442674"/>
          </a:xfrm>
          <a:prstGeom prst="round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Good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124BC-BBE7-EE10-EFE7-9B1168F5A154}"/>
              </a:ext>
            </a:extLst>
          </p:cNvPr>
          <p:cNvSpPr txBox="1"/>
          <p:nvPr/>
        </p:nvSpPr>
        <p:spPr>
          <a:xfrm>
            <a:off x="7403878" y="4975370"/>
            <a:ext cx="1344946" cy="442674"/>
          </a:xfrm>
          <a:prstGeom prst="roundRect">
            <a:avLst/>
          </a:prstGeom>
          <a:solidFill>
            <a:srgbClr val="005BEF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Overfitting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5B2E2A-025D-42A2-593A-D4EFEAD22BF8}"/>
              </a:ext>
            </a:extLst>
          </p:cNvPr>
          <p:cNvSpPr txBox="1"/>
          <p:nvPr/>
        </p:nvSpPr>
        <p:spPr>
          <a:xfrm>
            <a:off x="10583479" y="2861381"/>
            <a:ext cx="1500924" cy="442674"/>
          </a:xfrm>
          <a:prstGeom prst="roundRect">
            <a:avLst/>
          </a:prstGeom>
          <a:solidFill>
            <a:srgbClr val="FF770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Underfitting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A7A32B-BE7D-2455-2523-02C81506769D}"/>
              </a:ext>
            </a:extLst>
          </p:cNvPr>
          <p:cNvCxnSpPr>
            <a:cxnSpLocks/>
          </p:cNvCxnSpPr>
          <p:nvPr/>
        </p:nvCxnSpPr>
        <p:spPr>
          <a:xfrm>
            <a:off x="1426104" y="3082718"/>
            <a:ext cx="401723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E6D8C8-B88B-4335-EED4-9BBEE332F6A0}"/>
              </a:ext>
            </a:extLst>
          </p:cNvPr>
          <p:cNvCxnSpPr>
            <a:cxnSpLocks/>
          </p:cNvCxnSpPr>
          <p:nvPr/>
        </p:nvCxnSpPr>
        <p:spPr>
          <a:xfrm>
            <a:off x="3698523" y="4387187"/>
            <a:ext cx="0" cy="479726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94E369-0735-56EB-ABED-8F15E669FCC0}"/>
              </a:ext>
            </a:extLst>
          </p:cNvPr>
          <p:cNvCxnSpPr>
            <a:cxnSpLocks/>
          </p:cNvCxnSpPr>
          <p:nvPr/>
        </p:nvCxnSpPr>
        <p:spPr>
          <a:xfrm>
            <a:off x="5742007" y="3082718"/>
            <a:ext cx="401723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630A62-840A-CF57-9C61-BB8C9E357A3E}"/>
              </a:ext>
            </a:extLst>
          </p:cNvPr>
          <p:cNvCxnSpPr>
            <a:cxnSpLocks/>
          </p:cNvCxnSpPr>
          <p:nvPr/>
        </p:nvCxnSpPr>
        <p:spPr>
          <a:xfrm>
            <a:off x="10008973" y="3082718"/>
            <a:ext cx="401723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10373A-C006-54C2-2359-F6EF13EBF5C4}"/>
              </a:ext>
            </a:extLst>
          </p:cNvPr>
          <p:cNvCxnSpPr>
            <a:cxnSpLocks/>
          </p:cNvCxnSpPr>
          <p:nvPr/>
        </p:nvCxnSpPr>
        <p:spPr>
          <a:xfrm>
            <a:off x="8076351" y="4300164"/>
            <a:ext cx="0" cy="479726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E64C155-9ECF-EC72-1699-937AC1927765}"/>
              </a:ext>
            </a:extLst>
          </p:cNvPr>
          <p:cNvSpPr txBox="1"/>
          <p:nvPr/>
        </p:nvSpPr>
        <p:spPr>
          <a:xfrm>
            <a:off x="5632322" y="2505666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D19871-15BA-35C0-4858-726BDE697263}"/>
              </a:ext>
            </a:extLst>
          </p:cNvPr>
          <p:cNvSpPr txBox="1"/>
          <p:nvPr/>
        </p:nvSpPr>
        <p:spPr>
          <a:xfrm>
            <a:off x="9911841" y="2508300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0389F3-0371-9C50-C5E6-CBC771C1A177}"/>
              </a:ext>
            </a:extLst>
          </p:cNvPr>
          <p:cNvSpPr txBox="1"/>
          <p:nvPr/>
        </p:nvSpPr>
        <p:spPr>
          <a:xfrm>
            <a:off x="8249969" y="4314941"/>
            <a:ext cx="520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54B118-3B3B-E5DD-5320-814CEB80EA1B}"/>
              </a:ext>
            </a:extLst>
          </p:cNvPr>
          <p:cNvSpPr txBox="1"/>
          <p:nvPr/>
        </p:nvSpPr>
        <p:spPr>
          <a:xfrm>
            <a:off x="3855386" y="4339972"/>
            <a:ext cx="520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339863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A00BD1-847C-1047-FA12-2DD15F6E0D88}"/>
              </a:ext>
            </a:extLst>
          </p:cNvPr>
          <p:cNvSpPr txBox="1"/>
          <p:nvPr/>
        </p:nvSpPr>
        <p:spPr>
          <a:xfrm>
            <a:off x="397593" y="986117"/>
            <a:ext cx="951807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145F5-33D7-415E-DEED-49952AAF6C6C}"/>
              </a:ext>
            </a:extLst>
          </p:cNvPr>
          <p:cNvSpPr txBox="1"/>
          <p:nvPr/>
        </p:nvSpPr>
        <p:spPr>
          <a:xfrm>
            <a:off x="405849" y="2239685"/>
            <a:ext cx="1664687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00EE84-83EE-FE9C-4CA9-FD98C581AECA}"/>
              </a:ext>
            </a:extLst>
          </p:cNvPr>
          <p:cNvSpPr txBox="1"/>
          <p:nvPr/>
        </p:nvSpPr>
        <p:spPr>
          <a:xfrm>
            <a:off x="1378401" y="925491"/>
            <a:ext cx="102883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Measures the difference between the model prediction and the target value.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Oversimplified model can result in predictions far from the ground truth, 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high bias (an indicator of underfitting).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8EE482-B884-EA19-15E1-576AD98F181C}"/>
              </a:ext>
            </a:extLst>
          </p:cNvPr>
          <p:cNvSpPr txBox="1"/>
          <p:nvPr/>
        </p:nvSpPr>
        <p:spPr>
          <a:xfrm>
            <a:off x="2070536" y="2337230"/>
            <a:ext cx="9515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Measures the inconsistency of different predictions of the model over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ECF9FF-C008-C3B6-ED3A-CAB94EE1E906}"/>
              </a:ext>
            </a:extLst>
          </p:cNvPr>
          <p:cNvSpPr txBox="1"/>
          <p:nvPr/>
        </p:nvSpPr>
        <p:spPr>
          <a:xfrm>
            <a:off x="1378401" y="2776125"/>
            <a:ext cx="108141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different datasets. If the model performance is tested on different datasets,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closer the predictions, the lesser the variance, High variance is an indicator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overfitting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441820-A9F6-DE41-06D6-44DD88F7640F}"/>
              </a:ext>
            </a:extLst>
          </p:cNvPr>
          <p:cNvSpPr txBox="1"/>
          <p:nvPr/>
        </p:nvSpPr>
        <p:spPr>
          <a:xfrm>
            <a:off x="4674182" y="232744"/>
            <a:ext cx="4562892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Overfitting: Key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A47EA-66C5-E6F6-AA6E-D4E66F8EA869}"/>
              </a:ext>
            </a:extLst>
          </p:cNvPr>
          <p:cNvSpPr txBox="1"/>
          <p:nvPr/>
        </p:nvSpPr>
        <p:spPr>
          <a:xfrm>
            <a:off x="405849" y="4125908"/>
            <a:ext cx="3081959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 Selection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45BCAB-2213-3D35-D907-85DE03E7AA79}"/>
              </a:ext>
            </a:extLst>
          </p:cNvPr>
          <p:cNvSpPr txBox="1"/>
          <p:nvPr/>
        </p:nvSpPr>
        <p:spPr>
          <a:xfrm>
            <a:off x="3487808" y="4243125"/>
            <a:ext cx="8537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 of all  the extracted features that may contribute toward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B55BB-DA84-FB79-0E98-3A404B6B6821}"/>
              </a:ext>
            </a:extLst>
          </p:cNvPr>
          <p:cNvSpPr txBox="1"/>
          <p:nvPr/>
        </p:nvSpPr>
        <p:spPr>
          <a:xfrm>
            <a:off x="1378401" y="4736863"/>
            <a:ext cx="106891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model performance, selecting a subset of features that contribute most.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involves elimination of redundant features, leading to reduction in training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 and reduction in the model complexity.</a:t>
            </a:r>
          </a:p>
        </p:txBody>
      </p:sp>
    </p:spTree>
    <p:extLst>
      <p:ext uri="{BB962C8B-B14F-4D97-AF65-F5344CB8AC3E}">
        <p14:creationId xmlns:p14="http://schemas.microsoft.com/office/powerpoint/2010/main" val="3683031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DF1E6-3584-3FCD-8652-603E1CC5E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AA76A7-744A-0F53-28EA-BDD6A15F6B19}"/>
              </a:ext>
            </a:extLst>
          </p:cNvPr>
          <p:cNvSpPr txBox="1"/>
          <p:nvPr/>
        </p:nvSpPr>
        <p:spPr>
          <a:xfrm>
            <a:off x="405848" y="3557963"/>
            <a:ext cx="951807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70F5E6-1149-B274-979A-5DD9A88C3E90}"/>
              </a:ext>
            </a:extLst>
          </p:cNvPr>
          <p:cNvSpPr txBox="1"/>
          <p:nvPr/>
        </p:nvSpPr>
        <p:spPr>
          <a:xfrm>
            <a:off x="405848" y="4657405"/>
            <a:ext cx="1664687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803CA-F6B9-90EC-256C-4374EBF1055F}"/>
              </a:ext>
            </a:extLst>
          </p:cNvPr>
          <p:cNvSpPr txBox="1"/>
          <p:nvPr/>
        </p:nvSpPr>
        <p:spPr>
          <a:xfrm>
            <a:off x="1378401" y="3540630"/>
            <a:ext cx="9437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Measures the difference between the model prediction and the target value.</a:t>
            </a: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Oversimplified model can result in predictions far from the ground truth, </a:t>
            </a: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high bias (an indicator of underfitting).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B9CEE1-A2C1-2A85-E762-681BBAC8DFFD}"/>
              </a:ext>
            </a:extLst>
          </p:cNvPr>
          <p:cNvSpPr txBox="1"/>
          <p:nvPr/>
        </p:nvSpPr>
        <p:spPr>
          <a:xfrm>
            <a:off x="2070535" y="4754950"/>
            <a:ext cx="714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Measures the inconsistency of different predictions of the model over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BA1F2E-C623-34D6-F6A6-DD3874A672A7}"/>
              </a:ext>
            </a:extLst>
          </p:cNvPr>
          <p:cNvSpPr txBox="1"/>
          <p:nvPr/>
        </p:nvSpPr>
        <p:spPr>
          <a:xfrm>
            <a:off x="1378401" y="5193845"/>
            <a:ext cx="67586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different datasets. If the model performance is tested on different datasets,</a:t>
            </a: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closer the predictions, the lesser the variance, High variance is an indicator</a:t>
            </a: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overfitting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CCF31C-5428-9EA3-77E3-3C5EA0DA8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398" y="227036"/>
            <a:ext cx="6271094" cy="335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6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8EE482-B884-EA19-15E1-576AD98F181C}"/>
              </a:ext>
            </a:extLst>
          </p:cNvPr>
          <p:cNvSpPr txBox="1"/>
          <p:nvPr/>
        </p:nvSpPr>
        <p:spPr>
          <a:xfrm>
            <a:off x="557196" y="1013756"/>
            <a:ext cx="111374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n w="0"/>
                <a:solidFill>
                  <a:srgbClr val="005B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 with more data</a:t>
            </a:r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can help the model to recognize the relationship between the  input attributes and the output.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n w="0"/>
                <a:solidFill>
                  <a:srgbClr val="005B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Augmentation: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the samples slightly different every time model processes it.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n w="0"/>
                <a:solidFill>
                  <a:srgbClr val="005B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Addition of Noise to the Input Data: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Like augmentation. Added noise should be small. Adding too much noise can make the data incorrect.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n w="0"/>
                <a:solidFill>
                  <a:srgbClr val="005B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 Selection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n w="0"/>
                <a:solidFill>
                  <a:srgbClr val="005B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Cross-Validation: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robust measure to prevent overfitting.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n w="0"/>
                <a:solidFill>
                  <a:srgbClr val="005B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Regularization: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Penalizes model parameters that lead to larger error/loss.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n w="0"/>
                <a:solidFill>
                  <a:srgbClr val="005B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an Ensemble: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Combine several models to produce one optimal model.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n w="0"/>
                <a:solidFill>
                  <a:srgbClr val="005B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Early Stopping: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helps in avoiding the model from memorizing the data / noise. Too early stopping can sometime lead to underfitting.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n w="0"/>
                <a:solidFill>
                  <a:srgbClr val="005B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Adding Dropout Layers: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a neural network, some neurons are randomly dropped out to help reduce overfitting.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441820-A9F6-DE41-06D6-44DD88F7640F}"/>
              </a:ext>
            </a:extLst>
          </p:cNvPr>
          <p:cNvSpPr txBox="1"/>
          <p:nvPr/>
        </p:nvSpPr>
        <p:spPr>
          <a:xfrm>
            <a:off x="2265356" y="197155"/>
            <a:ext cx="4367053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Overfitting: How to avoid?</a:t>
            </a:r>
          </a:p>
        </p:txBody>
      </p:sp>
    </p:spTree>
    <p:extLst>
      <p:ext uri="{BB962C8B-B14F-4D97-AF65-F5344CB8AC3E}">
        <p14:creationId xmlns:p14="http://schemas.microsoft.com/office/powerpoint/2010/main" val="12669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A00BD1-847C-1047-FA12-2DD15F6E0D88}"/>
              </a:ext>
            </a:extLst>
          </p:cNvPr>
          <p:cNvSpPr txBox="1"/>
          <p:nvPr/>
        </p:nvSpPr>
        <p:spPr>
          <a:xfrm>
            <a:off x="6753604" y="91099"/>
            <a:ext cx="4083814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K-fold Cross-Validation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00EE84-83EE-FE9C-4CA9-FD98C581AECA}"/>
              </a:ext>
            </a:extLst>
          </p:cNvPr>
          <p:cNvSpPr txBox="1"/>
          <p:nvPr/>
        </p:nvSpPr>
        <p:spPr>
          <a:xfrm>
            <a:off x="688910" y="669981"/>
            <a:ext cx="108141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popular technique used to detect overfitting.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Split the training data into K equally sized subsets called K-folds.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 subset acts the testing set and remaining folds are used to train the model.</a:t>
            </a:r>
          </a:p>
        </p:txBody>
      </p:sp>
      <p:pic>
        <p:nvPicPr>
          <p:cNvPr id="4" name="Picture 3" descr="A blue and white bar chart&#10;&#10;Description automatically generated">
            <a:extLst>
              <a:ext uri="{FF2B5EF4-FFF2-40B4-BE49-F238E27FC236}">
                <a16:creationId xmlns:a16="http://schemas.microsoft.com/office/drawing/2014/main" id="{847EDA1E-2D2A-7CD6-FBBD-F5281874B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240" y="2022256"/>
            <a:ext cx="8637517" cy="465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13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4AB2EC9-7EC2-4F08-63D9-653EB8C904EF}"/>
              </a:ext>
            </a:extLst>
          </p:cNvPr>
          <p:cNvSpPr txBox="1"/>
          <p:nvPr/>
        </p:nvSpPr>
        <p:spPr>
          <a:xfrm>
            <a:off x="509599" y="5286991"/>
            <a:ext cx="1187825" cy="783193"/>
          </a:xfrm>
          <a:prstGeom prst="round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Filter</a:t>
            </a:r>
          </a:p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124BC-BBE7-EE10-EFE7-9B1168F5A154}"/>
              </a:ext>
            </a:extLst>
          </p:cNvPr>
          <p:cNvSpPr txBox="1"/>
          <p:nvPr/>
        </p:nvSpPr>
        <p:spPr>
          <a:xfrm>
            <a:off x="2529140" y="5286991"/>
            <a:ext cx="1187825" cy="783193"/>
          </a:xfrm>
          <a:prstGeom prst="roundRect">
            <a:avLst/>
          </a:prstGeom>
          <a:solidFill>
            <a:srgbClr val="005BEF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Wrapper</a:t>
            </a:r>
          </a:p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5B2E2A-025D-42A2-593A-D4EFEAD22BF8}"/>
              </a:ext>
            </a:extLst>
          </p:cNvPr>
          <p:cNvSpPr txBox="1"/>
          <p:nvPr/>
        </p:nvSpPr>
        <p:spPr>
          <a:xfrm>
            <a:off x="4545866" y="5286991"/>
            <a:ext cx="1373319" cy="783193"/>
          </a:xfrm>
          <a:prstGeom prst="roundRect">
            <a:avLst/>
          </a:prstGeom>
          <a:solidFill>
            <a:srgbClr val="FF77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Embedded</a:t>
            </a:r>
          </a:p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E6D8C8-B88B-4335-EED4-9BBEE332F6A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1103512" y="3667737"/>
            <a:ext cx="1703777" cy="1619254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554B118-3B3B-E5DD-5320-814CEB80EA1B}"/>
              </a:ext>
            </a:extLst>
          </p:cNvPr>
          <p:cNvSpPr txBox="1"/>
          <p:nvPr/>
        </p:nvSpPr>
        <p:spPr>
          <a:xfrm>
            <a:off x="4859491" y="2713630"/>
            <a:ext cx="73202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What are most important, significant features for</a:t>
            </a:r>
          </a:p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solving a ML problem?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8CDE8-1516-06A4-3E63-0150DD9B1CDD}"/>
              </a:ext>
            </a:extLst>
          </p:cNvPr>
          <p:cNvSpPr txBox="1"/>
          <p:nvPr/>
        </p:nvSpPr>
        <p:spPr>
          <a:xfrm>
            <a:off x="3834872" y="173092"/>
            <a:ext cx="1672935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C22E5-2CFC-5259-4654-6B3B6145F2F5}"/>
              </a:ext>
            </a:extLst>
          </p:cNvPr>
          <p:cNvSpPr txBox="1"/>
          <p:nvPr/>
        </p:nvSpPr>
        <p:spPr>
          <a:xfrm>
            <a:off x="1174620" y="886768"/>
            <a:ext cx="106667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machine learning, a feature is an input variable given to the ML model.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Two types of features: (1) Numerical, (2) Categorical 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Categorical features can be converted to numerical features using techniques 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such as </a:t>
            </a:r>
            <a:r>
              <a:rPr lang="en-US" sz="2400" b="1" i="1" dirty="0">
                <a:ln w="0"/>
                <a:solidFill>
                  <a:srgbClr val="005B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one-hot encoding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 </a:t>
            </a:r>
            <a:r>
              <a:rPr lang="en-US" sz="2400" b="1" i="1" dirty="0">
                <a:ln w="0"/>
                <a:solidFill>
                  <a:srgbClr val="005B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 encoding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F7CF2F-D245-DE28-1A97-7F20994623B8}"/>
              </a:ext>
            </a:extLst>
          </p:cNvPr>
          <p:cNvSpPr txBox="1"/>
          <p:nvPr/>
        </p:nvSpPr>
        <p:spPr>
          <a:xfrm>
            <a:off x="1266309" y="3088855"/>
            <a:ext cx="3081959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 Selection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70F122-67A6-034F-668C-E7129B89B49B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2807289" y="3667737"/>
            <a:ext cx="315764" cy="1619254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A1A117-4AD7-1A42-2802-DEBF015685E7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807289" y="3667737"/>
            <a:ext cx="2425237" cy="1619254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5549EE4-5AF0-977E-5F44-0D8C9F3FE25C}"/>
              </a:ext>
            </a:extLst>
          </p:cNvPr>
          <p:cNvSpPr txBox="1"/>
          <p:nvPr/>
        </p:nvSpPr>
        <p:spPr>
          <a:xfrm>
            <a:off x="7042485" y="4477364"/>
            <a:ext cx="3705084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 Engineering</a:t>
            </a: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8E6A4AEB-D495-A135-69D3-3407B653322E}"/>
              </a:ext>
            </a:extLst>
          </p:cNvPr>
          <p:cNvSpPr/>
          <p:nvPr/>
        </p:nvSpPr>
        <p:spPr>
          <a:xfrm>
            <a:off x="7772400" y="3796741"/>
            <a:ext cx="553453" cy="6324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71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8EE482-B884-EA19-15E1-576AD98F181C}"/>
                  </a:ext>
                </a:extLst>
              </p:cNvPr>
              <p:cNvSpPr txBox="1"/>
              <p:nvPr/>
            </p:nvSpPr>
            <p:spPr>
              <a:xfrm>
                <a:off x="307017" y="685801"/>
                <a:ext cx="11628309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Filter Methods: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Act as pre-processing step before applying ML algorithms.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They are computationally fast and inexpensive.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Good in removing duplicated, correlated, redundant features.</a:t>
                </a:r>
              </a:p>
              <a:p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Information Gain – determine entropy values (to measure information)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Chi-Square Test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CA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CA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type m:val="lin"/>
                            <m:ctrlPr>
                              <a:rPr lang="en-CA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2400" b="0" i="1" smtClean="0">
                                        <a:ln w="0"/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CA" sz="2400" b="0" i="0" smtClean="0">
                                        <a:ln w="0"/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observed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CA" sz="2400" b="0" i="0" smtClean="0">
                                        <a:ln w="0"/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CA" sz="2400" b="0" i="0" smtClean="0">
                                        <a:ln w="0"/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value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CA" sz="2400" b="0" i="0" smtClean="0">
                                        <a:ln w="0"/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2400" b="0" i="1" smtClean="0">
                                        <a:ln w="0"/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–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CA" sz="2400" b="0" i="0" smtClean="0">
                                        <a:ln w="0"/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CA" sz="2400" b="0" i="0" smtClean="0">
                                        <a:ln w="0"/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expected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CA" sz="2400" b="0" i="0" smtClean="0">
                                        <a:ln w="0"/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CA" sz="2400" b="0" i="0" smtClean="0">
                                        <a:ln w="0"/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value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CA" sz="24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𝑒𝑥𝑝𝑒𝑐𝑡𝑒𝑑</m:t>
                            </m:r>
                            <m:r>
                              <a:rPr lang="en-CA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𝑣𝑎𝑙𝑢𝑒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Fisher Score: Maximum likelihood criterion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Correlation Coefficient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Variance Threshold – zero/small variance features are removed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Mean Absolute Difference – similar to variance threshold, no square in formula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Dispersion Ratio – ratio of arithmetic mean to that of geometric mean (AM/GM). Higher ratio means more relevant feature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8EE482-B884-EA19-15E1-576AD98F1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17" y="685801"/>
                <a:ext cx="11628309" cy="5632311"/>
              </a:xfrm>
              <a:prstGeom prst="rect">
                <a:avLst/>
              </a:prstGeom>
              <a:blipFill>
                <a:blip r:embed="rId2"/>
                <a:stretch>
                  <a:fillRect l="-983" t="-1351" r="-764" b="-2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3441820-A9F6-DE41-06D6-44DD88F7640F}"/>
              </a:ext>
            </a:extLst>
          </p:cNvPr>
          <p:cNvSpPr txBox="1"/>
          <p:nvPr/>
        </p:nvSpPr>
        <p:spPr>
          <a:xfrm>
            <a:off x="4166346" y="173092"/>
            <a:ext cx="3081959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F2615-B121-5EF5-D7D0-209FA829CCF8}"/>
              </a:ext>
            </a:extLst>
          </p:cNvPr>
          <p:cNvSpPr txBox="1"/>
          <p:nvPr/>
        </p:nvSpPr>
        <p:spPr>
          <a:xfrm>
            <a:off x="256674" y="2454941"/>
            <a:ext cx="2264613" cy="44267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 of all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800D4-1520-EF24-5E16-E1412D831B4C}"/>
              </a:ext>
            </a:extLst>
          </p:cNvPr>
          <p:cNvSpPr txBox="1"/>
          <p:nvPr/>
        </p:nvSpPr>
        <p:spPr>
          <a:xfrm>
            <a:off x="3089433" y="2454941"/>
            <a:ext cx="2776061" cy="44267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the best subset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57F11-C32C-4008-9D52-9C8A4BF3791E}"/>
              </a:ext>
            </a:extLst>
          </p:cNvPr>
          <p:cNvSpPr txBox="1"/>
          <p:nvPr/>
        </p:nvSpPr>
        <p:spPr>
          <a:xfrm>
            <a:off x="6433640" y="2454941"/>
            <a:ext cx="2453979" cy="44267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701CC7-F38F-2F85-179A-C21A572FACB4}"/>
              </a:ext>
            </a:extLst>
          </p:cNvPr>
          <p:cNvSpPr txBox="1"/>
          <p:nvPr/>
        </p:nvSpPr>
        <p:spPr>
          <a:xfrm>
            <a:off x="9455763" y="2454941"/>
            <a:ext cx="1730742" cy="44267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Performance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A2CB17E-7ECC-BDE7-C142-5C41E21D3C3F}"/>
              </a:ext>
            </a:extLst>
          </p:cNvPr>
          <p:cNvSpPr/>
          <p:nvPr/>
        </p:nvSpPr>
        <p:spPr>
          <a:xfrm>
            <a:off x="2642074" y="2589192"/>
            <a:ext cx="326572" cy="1741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41162F5-C9A3-7443-B94F-0251F742BA52}"/>
              </a:ext>
            </a:extLst>
          </p:cNvPr>
          <p:cNvSpPr/>
          <p:nvPr/>
        </p:nvSpPr>
        <p:spPr>
          <a:xfrm>
            <a:off x="5986281" y="2589192"/>
            <a:ext cx="326572" cy="1741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DEC5447-2E9D-E2D9-3A8F-9F2FEFF26400}"/>
              </a:ext>
            </a:extLst>
          </p:cNvPr>
          <p:cNvSpPr/>
          <p:nvPr/>
        </p:nvSpPr>
        <p:spPr>
          <a:xfrm>
            <a:off x="9008406" y="2589192"/>
            <a:ext cx="326572" cy="1741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06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8EE482-B884-EA19-15E1-576AD98F181C}"/>
              </a:ext>
            </a:extLst>
          </p:cNvPr>
          <p:cNvSpPr txBox="1"/>
          <p:nvPr/>
        </p:nvSpPr>
        <p:spPr>
          <a:xfrm>
            <a:off x="307017" y="685801"/>
            <a:ext cx="116283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Wrapper Methods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They are kind of greedy algorithms – working iteratively using subsets of features.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Computationally expensive but more accurate that filter methods.</a:t>
            </a:r>
          </a:p>
          <a:p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Forward Selection -  starts with an empty subset and then keeps on adding features and evaluating the model performance.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Backward Selection – opposite of forward selection; begins with all features and then keeps on removing one feature at a time.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Exhaustive Selection – A brute force method; All possible subsets are created. Best performing subset is selected.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441820-A9F6-DE41-06D6-44DD88F7640F}"/>
              </a:ext>
            </a:extLst>
          </p:cNvPr>
          <p:cNvSpPr txBox="1"/>
          <p:nvPr/>
        </p:nvSpPr>
        <p:spPr>
          <a:xfrm>
            <a:off x="4166346" y="173092"/>
            <a:ext cx="3081959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1CF69-DB19-71DE-AF68-AAD26C8B0BA5}"/>
              </a:ext>
            </a:extLst>
          </p:cNvPr>
          <p:cNvSpPr txBox="1"/>
          <p:nvPr/>
        </p:nvSpPr>
        <p:spPr>
          <a:xfrm>
            <a:off x="256674" y="2412411"/>
            <a:ext cx="2264613" cy="44267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 of all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C708D3-B1C0-49CE-3F69-1D823825FFF0}"/>
              </a:ext>
            </a:extLst>
          </p:cNvPr>
          <p:cNvSpPr txBox="1"/>
          <p:nvPr/>
        </p:nvSpPr>
        <p:spPr>
          <a:xfrm>
            <a:off x="3335446" y="2412411"/>
            <a:ext cx="2284035" cy="44267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Consider a subset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89E44-4CB3-809F-89D4-4C377270196B}"/>
              </a:ext>
            </a:extLst>
          </p:cNvPr>
          <p:cNvSpPr txBox="1"/>
          <p:nvPr/>
        </p:nvSpPr>
        <p:spPr>
          <a:xfrm>
            <a:off x="6433640" y="2412411"/>
            <a:ext cx="2453979" cy="44267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2857B4-AD90-71CD-6C01-FD6BBC5396EE}"/>
              </a:ext>
            </a:extLst>
          </p:cNvPr>
          <p:cNvSpPr txBox="1"/>
          <p:nvPr/>
        </p:nvSpPr>
        <p:spPr>
          <a:xfrm>
            <a:off x="9455763" y="2412411"/>
            <a:ext cx="1730742" cy="44267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Performance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F77E444-06B1-6ADF-7C0F-520A358FA20A}"/>
              </a:ext>
            </a:extLst>
          </p:cNvPr>
          <p:cNvSpPr/>
          <p:nvPr/>
        </p:nvSpPr>
        <p:spPr>
          <a:xfrm>
            <a:off x="2642074" y="2546662"/>
            <a:ext cx="326572" cy="1741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96FE2B-40A6-D6B2-AE3B-11CE7A997A2B}"/>
              </a:ext>
            </a:extLst>
          </p:cNvPr>
          <p:cNvSpPr/>
          <p:nvPr/>
        </p:nvSpPr>
        <p:spPr>
          <a:xfrm>
            <a:off x="5813288" y="2588095"/>
            <a:ext cx="326572" cy="1741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9900ACC-02D2-AA29-A21D-CBF7AD45039F}"/>
              </a:ext>
            </a:extLst>
          </p:cNvPr>
          <p:cNvSpPr/>
          <p:nvPr/>
        </p:nvSpPr>
        <p:spPr>
          <a:xfrm>
            <a:off x="9008406" y="2546662"/>
            <a:ext cx="326572" cy="1741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1E67F5-6BD5-67C5-6FE0-F6148C676535}"/>
              </a:ext>
            </a:extLst>
          </p:cNvPr>
          <p:cNvSpPr txBox="1"/>
          <p:nvPr/>
        </p:nvSpPr>
        <p:spPr>
          <a:xfrm>
            <a:off x="4953982" y="3492266"/>
            <a:ext cx="2229115" cy="44267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the subset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285EE98E-3BFC-CF9F-1F4D-30F9EB843736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6069047" y="820828"/>
            <a:ext cx="12700" cy="3183166"/>
          </a:xfrm>
          <a:prstGeom prst="bentConnector3">
            <a:avLst>
              <a:gd name="adj1" fmla="val 3809299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D93921D5-24D6-777F-C7E7-C085DF289B68}"/>
              </a:ext>
            </a:extLst>
          </p:cNvPr>
          <p:cNvCxnSpPr>
            <a:stCxn id="5" idx="2"/>
            <a:endCxn id="4" idx="2"/>
          </p:cNvCxnSpPr>
          <p:nvPr/>
        </p:nvCxnSpPr>
        <p:spPr>
          <a:xfrm rot="5400000">
            <a:off x="6069047" y="1263502"/>
            <a:ext cx="12700" cy="3183166"/>
          </a:xfrm>
          <a:prstGeom prst="bentConnector3">
            <a:avLst>
              <a:gd name="adj1" fmla="val 3474425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287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01E2C4-4047-C70A-066C-0E46D481C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711" y="2840831"/>
            <a:ext cx="4019550" cy="2686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0090DF-0F59-E567-BD1E-520BE056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449270"/>
            <a:ext cx="7886700" cy="71417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Housing Price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BB8906-9CA4-7677-5D86-737739DEB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407710"/>
                <a:ext cx="7886700" cy="111825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Given: a dataset that contains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samples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e>
                      </m:d>
                      <m:r>
                        <a:rPr lang="en-CA" sz="20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e>
                      </m:d>
                      <m:r>
                        <a:rPr lang="en-CA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Task: if a residence has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square feet, predict its price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BB8906-9CA4-7677-5D86-737739DEB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407710"/>
                <a:ext cx="7886700" cy="1118259"/>
              </a:xfrm>
              <a:blipFill>
                <a:blip r:embed="rId3"/>
                <a:stretch>
                  <a:fillRect l="-643" t="-5618" b="-5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4D6F9C2-27D7-EC00-1CC2-7C1404C68DEC}"/>
              </a:ext>
            </a:extLst>
          </p:cNvPr>
          <p:cNvSpPr txBox="1"/>
          <p:nvPr/>
        </p:nvSpPr>
        <p:spPr>
          <a:xfrm>
            <a:off x="8172775" y="3984033"/>
            <a:ext cx="8082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Linear fit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13D83D-3066-CB8B-278D-71826C784676}"/>
                  </a:ext>
                </a:extLst>
              </p:cNvPr>
              <p:cNvSpPr txBox="1"/>
              <p:nvPr/>
            </p:nvSpPr>
            <p:spPr>
              <a:xfrm>
                <a:off x="6640632" y="5302150"/>
                <a:ext cx="93051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CA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=2250</m:t>
                      </m:r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CA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=?</m:t>
                      </m:r>
                    </m:oMath>
                  </m:oMathPara>
                </a14:m>
                <a:endParaRPr kumimoji="0" lang="en-CA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13D83D-3066-CB8B-278D-71826C784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632" y="5302150"/>
                <a:ext cx="930511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F7A2E4-BDB0-60D8-F31B-FBC8FDC7F4EF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7196380" y="3623698"/>
            <a:ext cx="976395" cy="40371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DAA306-86E5-1E31-B18E-5F279ED22A88}"/>
              </a:ext>
            </a:extLst>
          </p:cNvPr>
          <p:cNvCxnSpPr>
            <a:cxnSpLocks/>
          </p:cNvCxnSpPr>
          <p:nvPr/>
        </p:nvCxnSpPr>
        <p:spPr>
          <a:xfrm flipV="1">
            <a:off x="6708183" y="3774807"/>
            <a:ext cx="0" cy="157190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B9226E-4806-7471-9B01-4FC153EDF06C}"/>
              </a:ext>
            </a:extLst>
          </p:cNvPr>
          <p:cNvSpPr txBox="1"/>
          <p:nvPr/>
        </p:nvSpPr>
        <p:spPr>
          <a:xfrm>
            <a:off x="8172773" y="3429000"/>
            <a:ext cx="10676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Quadratic fit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BA9BA7-F441-E2AA-4437-E15461DE786B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393985" y="3118865"/>
            <a:ext cx="778787" cy="35351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675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8EE482-B884-EA19-15E1-576AD98F181C}"/>
              </a:ext>
            </a:extLst>
          </p:cNvPr>
          <p:cNvSpPr txBox="1"/>
          <p:nvPr/>
        </p:nvSpPr>
        <p:spPr>
          <a:xfrm>
            <a:off x="307017" y="685801"/>
            <a:ext cx="116283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 Methods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 selection algorithm is blended into the learning algorithm.</a:t>
            </a:r>
          </a:p>
          <a:p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Regularization – L1 and L2 regularization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Tree-based Methods – Random forests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441820-A9F6-DE41-06D6-44DD88F7640F}"/>
              </a:ext>
            </a:extLst>
          </p:cNvPr>
          <p:cNvSpPr txBox="1"/>
          <p:nvPr/>
        </p:nvSpPr>
        <p:spPr>
          <a:xfrm>
            <a:off x="4166346" y="173092"/>
            <a:ext cx="3081959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71ECE-4BFC-1545-AAFB-4E8D8D2A9487}"/>
              </a:ext>
            </a:extLst>
          </p:cNvPr>
          <p:cNvSpPr txBox="1"/>
          <p:nvPr/>
        </p:nvSpPr>
        <p:spPr>
          <a:xfrm>
            <a:off x="255057" y="2216605"/>
            <a:ext cx="2264613" cy="44267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 of all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94F83-6D29-0B42-1E2E-0FE813B51BD2}"/>
              </a:ext>
            </a:extLst>
          </p:cNvPr>
          <p:cNvSpPr txBox="1"/>
          <p:nvPr/>
        </p:nvSpPr>
        <p:spPr>
          <a:xfrm>
            <a:off x="3333829" y="2216605"/>
            <a:ext cx="2284035" cy="44267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Consider a subset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C2EB1-C570-8348-1605-7B5817DB82D7}"/>
              </a:ext>
            </a:extLst>
          </p:cNvPr>
          <p:cNvSpPr txBox="1"/>
          <p:nvPr/>
        </p:nvSpPr>
        <p:spPr>
          <a:xfrm>
            <a:off x="6432023" y="2216605"/>
            <a:ext cx="2453979" cy="44267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EE77C-07B9-A393-FAD2-98E92F9D2DB6}"/>
              </a:ext>
            </a:extLst>
          </p:cNvPr>
          <p:cNvSpPr txBox="1"/>
          <p:nvPr/>
        </p:nvSpPr>
        <p:spPr>
          <a:xfrm>
            <a:off x="9454146" y="2216605"/>
            <a:ext cx="1730742" cy="44267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Performance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AC67640-7142-F6D2-B18A-BD79D9D7260B}"/>
              </a:ext>
            </a:extLst>
          </p:cNvPr>
          <p:cNvSpPr/>
          <p:nvPr/>
        </p:nvSpPr>
        <p:spPr>
          <a:xfrm>
            <a:off x="2640457" y="2350856"/>
            <a:ext cx="326572" cy="1741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058E224-6A99-C0FA-2AB7-4CB417294A4C}"/>
              </a:ext>
            </a:extLst>
          </p:cNvPr>
          <p:cNvSpPr/>
          <p:nvPr/>
        </p:nvSpPr>
        <p:spPr>
          <a:xfrm>
            <a:off x="5811671" y="2392289"/>
            <a:ext cx="326572" cy="1741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0570A-5D75-8B8D-659F-1CE704888809}"/>
              </a:ext>
            </a:extLst>
          </p:cNvPr>
          <p:cNvSpPr txBox="1"/>
          <p:nvPr/>
        </p:nvSpPr>
        <p:spPr>
          <a:xfrm>
            <a:off x="4952365" y="3296460"/>
            <a:ext cx="2229115" cy="44267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the subset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65B290C7-2340-D001-608B-38D9BBB407FB}"/>
              </a:ext>
            </a:extLst>
          </p:cNvPr>
          <p:cNvCxnSpPr>
            <a:cxnSpLocks/>
            <a:stCxn id="4" idx="0"/>
            <a:endCxn id="15" idx="3"/>
          </p:cNvCxnSpPr>
          <p:nvPr/>
        </p:nvCxnSpPr>
        <p:spPr>
          <a:xfrm rot="16200000" flipH="1">
            <a:off x="6803349" y="-110897"/>
            <a:ext cx="6808" cy="4661813"/>
          </a:xfrm>
          <a:prstGeom prst="bentConnector3">
            <a:avLst>
              <a:gd name="adj1" fmla="val -7900896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9D434D25-D9C8-3335-61DA-2D5F4E4D1F66}"/>
              </a:ext>
            </a:extLst>
          </p:cNvPr>
          <p:cNvCxnSpPr>
            <a:cxnSpLocks/>
            <a:stCxn id="15" idx="1"/>
            <a:endCxn id="4" idx="2"/>
          </p:cNvCxnSpPr>
          <p:nvPr/>
        </p:nvCxnSpPr>
        <p:spPr>
          <a:xfrm rot="5400000">
            <a:off x="6757697" y="279316"/>
            <a:ext cx="98114" cy="4661813"/>
          </a:xfrm>
          <a:prstGeom prst="bentConnector3">
            <a:avLst>
              <a:gd name="adj1" fmla="val 549733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us 14">
            <a:extLst>
              <a:ext uri="{FF2B5EF4-FFF2-40B4-BE49-F238E27FC236}">
                <a16:creationId xmlns:a16="http://schemas.microsoft.com/office/drawing/2014/main" id="{252DB2A6-DB4D-BC5B-C809-729C7805C02A}"/>
              </a:ext>
            </a:extLst>
          </p:cNvPr>
          <p:cNvSpPr/>
          <p:nvPr/>
        </p:nvSpPr>
        <p:spPr>
          <a:xfrm>
            <a:off x="8907866" y="2162495"/>
            <a:ext cx="459588" cy="459588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04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8EE482-B884-EA19-15E1-576AD98F181C}"/>
                  </a:ext>
                </a:extLst>
              </p:cNvPr>
              <p:cNvSpPr txBox="1"/>
              <p:nvPr/>
            </p:nvSpPr>
            <p:spPr>
              <a:xfrm>
                <a:off x="281845" y="865995"/>
                <a:ext cx="11628309" cy="5643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Linear Models for Regression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CA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en-CA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CA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CA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CA" sz="24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24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CA" sz="24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Linear Regression (Method of Least Square): The loss function is the sum of squared errors (SSE) or residuals for </a:t>
                </a:r>
                <a14:m>
                  <m:oMath xmlns:m="http://schemas.openxmlformats.org/officeDocument/2006/math">
                    <m:r>
                      <a:rPr lang="en-CA" sz="24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samples in a training dataset.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𝑺𝑺𝑬</m:t>
                          </m:r>
                        </m:sub>
                      </m:sSub>
                      <m:r>
                        <a:rPr lang="en-CA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CA" sz="24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4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24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4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CA" sz="24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CA" sz="24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sz="24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CA" sz="2400" b="0" i="1" smtClean="0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CA" sz="2400" b="1" i="1" smtClean="0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CA" sz="24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24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CA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CA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24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4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CA" sz="24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CA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CA" sz="24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b="1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sSub>
                                        <m:sSubPr>
                                          <m:ctrlPr>
                                            <a:rPr lang="en-CA" sz="24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400" b="1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CA" sz="2400" b="0" i="1" smtClean="0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CA" sz="24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CA" sz="24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4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CA" sz="24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CA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can find the unknown weights using: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Normal equations – matrix inversion for convex optimization problems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2400" b="1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2400" b="1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b="1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CA" sz="2400" b="1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CA" sz="2400" b="1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CA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CA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CA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914400" lvl="1" indent="-457200">
                  <a:buFont typeface="+mj-lt"/>
                  <a:buAutoNum type="arabicPeriod" startAt="2"/>
                </a:pPr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Gradient Descent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CA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CA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p>
                      <m:r>
                        <a:rPr lang="en-CA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r>
                        <a:rPr lang="en-CA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𝛁</m:t>
                      </m:r>
                      <m:r>
                        <a:rPr lang="en-US" sz="24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  <m:d>
                        <m:dPr>
                          <m:ctrlP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CA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lvl="1"/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The loss function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</m:oMath>
                </a14:m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in this case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</m:t>
                        </m:r>
                      </m:e>
                      <m:sub>
                        <m:r>
                          <a:rPr lang="en-CA" sz="24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𝑺𝑺𝑬</m:t>
                        </m:r>
                      </m:sub>
                    </m:sSub>
                  </m:oMath>
                </a14:m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8EE482-B884-EA19-15E1-576AD98F1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45" y="865995"/>
                <a:ext cx="11628309" cy="5643981"/>
              </a:xfrm>
              <a:prstGeom prst="rect">
                <a:avLst/>
              </a:prstGeom>
              <a:blipFill>
                <a:blip r:embed="rId2"/>
                <a:stretch>
                  <a:fillRect l="-983" t="-15056" b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3441820-A9F6-DE41-06D6-44DD88F7640F}"/>
              </a:ext>
            </a:extLst>
          </p:cNvPr>
          <p:cNvSpPr txBox="1"/>
          <p:nvPr/>
        </p:nvSpPr>
        <p:spPr>
          <a:xfrm>
            <a:off x="4166346" y="173092"/>
            <a:ext cx="2591865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722083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8EE482-B884-EA19-15E1-576AD98F181C}"/>
                  </a:ext>
                </a:extLst>
              </p:cNvPr>
              <p:cNvSpPr txBox="1"/>
              <p:nvPr/>
            </p:nvSpPr>
            <p:spPr>
              <a:xfrm>
                <a:off x="281845" y="865995"/>
                <a:ext cx="11628309" cy="551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Gradient Descent can be used as: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Over entire data set (Batch Gradient Descent)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CA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CA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p>
                      <m:r>
                        <a:rPr lang="en-CA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r>
                        <a:rPr lang="en-CA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𝛁</m:t>
                      </m:r>
                      <m:r>
                        <a:rPr lang="en-US" sz="24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  <m:d>
                        <m:dPr>
                          <m:ctrlP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CA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p>
                          </m:sSup>
                        </m:e>
                      </m:d>
                      <m:r>
                        <a:rPr lang="en-CA" sz="24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CA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p>
                      <m:r>
                        <a:rPr lang="en-CA" sz="24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num>
                        <m:den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r>
                            <a:rPr lang="en-CA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𝛁</m:t>
                          </m:r>
                          <m:sSub>
                            <m:sSubPr>
                              <m:ctrlPr>
                                <a:rPr lang="en-CA" sz="2400" b="1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𝓛</m:t>
                              </m:r>
                            </m:e>
                            <m:sub>
                              <m:r>
                                <a:rPr lang="en-CA" sz="2400" b="1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CA" sz="24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Stochastic Gradient Descent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CA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CA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p>
                      <m:r>
                        <a:rPr lang="en-CA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24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𝛁</m:t>
                      </m:r>
                      <m:sSub>
                        <m:sSubPr>
                          <m:ctrlPr>
                            <a:rPr lang="en-CA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CA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CA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CA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Mini Gradient Descent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CA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CA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p>
                      <m:r>
                        <a:rPr lang="en-CA" sz="24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num>
                        <m:den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𝑩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𝑩</m:t>
                          </m:r>
                        </m:sup>
                        <m:e>
                          <m:r>
                            <a:rPr lang="en-CA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𝛁</m:t>
                          </m:r>
                          <m:sSub>
                            <m:sSubPr>
                              <m:ctrlPr>
                                <a:rPr lang="en-CA" sz="2400" b="1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𝓛</m:t>
                              </m:r>
                            </m:e>
                            <m:sub>
                              <m:r>
                                <a:rPr lang="en-CA" sz="2400" b="1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CA" sz="24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Problems / Issues with Regression based on the sum of squared errors (SSE) loss?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Very easily overfits  -&gt; Use regularization</a:t>
                </a:r>
              </a:p>
              <a:p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8EE482-B884-EA19-15E1-576AD98F1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45" y="865995"/>
                <a:ext cx="11628309" cy="5515997"/>
              </a:xfrm>
              <a:prstGeom prst="rect">
                <a:avLst/>
              </a:prstGeom>
              <a:blipFill>
                <a:blip r:embed="rId2"/>
                <a:stretch>
                  <a:fillRect l="-983" t="-8276" b="-6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3441820-A9F6-DE41-06D6-44DD88F7640F}"/>
              </a:ext>
            </a:extLst>
          </p:cNvPr>
          <p:cNvSpPr txBox="1"/>
          <p:nvPr/>
        </p:nvSpPr>
        <p:spPr>
          <a:xfrm>
            <a:off x="4166346" y="173092"/>
            <a:ext cx="2591865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684804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8EE482-B884-EA19-15E1-576AD98F181C}"/>
                  </a:ext>
                </a:extLst>
              </p:cNvPr>
              <p:cNvSpPr txBox="1"/>
              <p:nvPr/>
            </p:nvSpPr>
            <p:spPr>
              <a:xfrm>
                <a:off x="281845" y="865995"/>
                <a:ext cx="11628309" cy="5668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Ridge Regression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Add a penalty term to the least squared error loss: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𝑹𝒊𝒅𝒈𝒆</m:t>
                          </m:r>
                        </m:sub>
                      </m:sSub>
                      <m:r>
                        <a:rPr lang="en-CA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CA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𝑺𝑺𝑬</m:t>
                          </m:r>
                        </m:sub>
                      </m:sSub>
                      <m:r>
                        <a:rPr lang="en-CA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nary>
                        <m:naryPr>
                          <m:chr m:val="∑"/>
                          <m:ctrlP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p>
                            <m:sSupPr>
                              <m:ctrlPr>
                                <a:rPr lang="en-CA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CA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CA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CA" sz="24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CA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24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4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CA" sz="24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CA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CA" sz="24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b="1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sSub>
                                        <m:sSubPr>
                                          <m:ctrlPr>
                                            <a:rPr lang="en-CA" sz="24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400" b="1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CA" sz="24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CA" sz="24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CA" sz="24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4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CA" sz="24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CA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CA" sz="24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sz="24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nary>
                        <m:naryPr>
                          <m:chr m:val="∑"/>
                          <m:ctrlP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p>
                            <m:sSupPr>
                              <m:ctrlPr>
                                <a:rPr lang="en-CA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CA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CA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CA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Model penalizes if it uses large coefficients / weights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This is called L2 regularization, as it used L2 norm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240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24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24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sz="24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p>
                          <m:sSupPr>
                            <m:ctrlPr>
                              <a:rPr lang="en-CA" sz="2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CA" sz="24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CA" sz="24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CA" sz="2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The penalty parameter </a:t>
                </a:r>
                <a14:m>
                  <m:oMath xmlns:m="http://schemas.openxmlformats.org/officeDocument/2006/math">
                    <m:r>
                      <a:rPr lang="en-CA" sz="24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can regulate the penalization. Large </a:t>
                </a:r>
                <a14:m>
                  <m:oMath xmlns:m="http://schemas.openxmlformats.org/officeDocument/2006/math">
                    <m:r>
                      <a:rPr lang="en-CA" sz="24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cause more regulation. Default value for </a:t>
                </a:r>
                <a14:m>
                  <m:oMath xmlns:m="http://schemas.openxmlformats.org/officeDocument/2006/math">
                    <m:r>
                      <a:rPr lang="en-CA" sz="24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is 1.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Closed form solution can be obtained using Cholesky factorization.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Gradient descent algorithm and its variants (including conjugate gradient CG method) can be used.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For small datasets, Cholesky factorization can be used. CG can be used for large datasets.</a:t>
                </a:r>
              </a:p>
              <a:p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8EE482-B884-EA19-15E1-576AD98F1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45" y="865995"/>
                <a:ext cx="11628309" cy="5668090"/>
              </a:xfrm>
              <a:prstGeom prst="rect">
                <a:avLst/>
              </a:prstGeom>
              <a:blipFill>
                <a:blip r:embed="rId2"/>
                <a:stretch>
                  <a:fillRect l="-1201" t="-6935" r="-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3441820-A9F6-DE41-06D6-44DD88F7640F}"/>
              </a:ext>
            </a:extLst>
          </p:cNvPr>
          <p:cNvSpPr txBox="1"/>
          <p:nvPr/>
        </p:nvSpPr>
        <p:spPr>
          <a:xfrm>
            <a:off x="4166346" y="173092"/>
            <a:ext cx="2591865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38982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8EE482-B884-EA19-15E1-576AD98F181C}"/>
                  </a:ext>
                </a:extLst>
              </p:cNvPr>
              <p:cNvSpPr txBox="1"/>
              <p:nvPr/>
            </p:nvSpPr>
            <p:spPr>
              <a:xfrm>
                <a:off x="281845" y="865995"/>
                <a:ext cx="11628309" cy="5668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Lasso (Least Absolute Shrinkage and Selection Operator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Add a different penalty term to the least squared error loss: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𝑳𝒂𝒔𝒔𝒐</m:t>
                          </m:r>
                        </m:sub>
                      </m:sSub>
                      <m:r>
                        <a:rPr lang="en-CA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CA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𝑺𝑺𝑬</m:t>
                          </m:r>
                        </m:sub>
                      </m:sSub>
                      <m:r>
                        <a:rPr lang="en-CA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nary>
                        <m:naryPr>
                          <m:chr m:val="∑"/>
                          <m:ctrlP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CA" sz="24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CA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CA" sz="24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CA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24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4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CA" sz="24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CA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CA" sz="24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b="1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sSub>
                                        <m:sSubPr>
                                          <m:ctrlPr>
                                            <a:rPr lang="en-CA" sz="24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400" b="1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CA" sz="24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CA" sz="24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CA" sz="24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4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CA" sz="24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CA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CA" sz="24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sz="24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nary>
                        <m:naryPr>
                          <m:chr m:val="∑"/>
                          <m:ctrlP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CA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Model penalizes if it uses large coefficients / weights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This is called L1 regularization, as it used L1 norm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24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24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24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sz="24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2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4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CA" sz="24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The penalty parameter </a:t>
                </a:r>
                <a14:m>
                  <m:oMath xmlns:m="http://schemas.openxmlformats.org/officeDocument/2006/math">
                    <m:r>
                      <a:rPr lang="en-CA" sz="24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can regulate the penalization. Large </a:t>
                </a:r>
                <a14:m>
                  <m:oMath xmlns:m="http://schemas.openxmlformats.org/officeDocument/2006/math">
                    <m:r>
                      <a:rPr lang="en-CA" sz="24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cause more regulation. Default value for </a:t>
                </a:r>
                <a14:m>
                  <m:oMath xmlns:m="http://schemas.openxmlformats.org/officeDocument/2006/math">
                    <m:r>
                      <a:rPr lang="en-CA" sz="24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is 1.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</m:t>
                        </m:r>
                      </m:e>
                      <m:sub>
                        <m:r>
                          <a:rPr lang="en-CA" sz="24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𝑳𝒂𝒔𝒔𝒐</m:t>
                        </m:r>
                      </m:sub>
                    </m:sSub>
                  </m:oMath>
                </a14:m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is non-differentiable convex loss function.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No closed form solution.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Gradient descent algorithm which requires calculation of the gradients (partial derivations), cannot be performed.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Weights can be optimized using Coordinate Descent algorithm.</a:t>
                </a:r>
              </a:p>
              <a:p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8EE482-B884-EA19-15E1-576AD98F1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45" y="865995"/>
                <a:ext cx="11628309" cy="5668090"/>
              </a:xfrm>
              <a:prstGeom prst="rect">
                <a:avLst/>
              </a:prstGeom>
              <a:blipFill>
                <a:blip r:embed="rId2"/>
                <a:stretch>
                  <a:fillRect l="-1201" t="-6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3441820-A9F6-DE41-06D6-44DD88F7640F}"/>
              </a:ext>
            </a:extLst>
          </p:cNvPr>
          <p:cNvSpPr txBox="1"/>
          <p:nvPr/>
        </p:nvSpPr>
        <p:spPr>
          <a:xfrm>
            <a:off x="4166346" y="173092"/>
            <a:ext cx="5364053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Regularization – Other Methods</a:t>
            </a:r>
          </a:p>
        </p:txBody>
      </p:sp>
    </p:spTree>
    <p:extLst>
      <p:ext uri="{BB962C8B-B14F-4D97-AF65-F5344CB8AC3E}">
        <p14:creationId xmlns:p14="http://schemas.microsoft.com/office/powerpoint/2010/main" val="2727753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8EE482-B884-EA19-15E1-576AD98F181C}"/>
                  </a:ext>
                </a:extLst>
              </p:cNvPr>
              <p:cNvSpPr txBox="1"/>
              <p:nvPr/>
            </p:nvSpPr>
            <p:spPr>
              <a:xfrm>
                <a:off x="281845" y="865995"/>
                <a:ext cx="11628309" cy="4147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Elastic Net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Add both L1 and L2 regularizations to the least squared error loss: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𝑬𝒍𝒂𝒔𝒕𝒊𝒄</m:t>
                          </m:r>
                        </m:sub>
                      </m:sSub>
                      <m:r>
                        <a:rPr lang="en-CA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CA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24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4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CA" sz="24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CA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CA" sz="24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b="1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sSub>
                                        <m:sSubPr>
                                          <m:ctrlPr>
                                            <a:rPr lang="en-CA" sz="24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400" b="1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CA" sz="24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CA" sz="24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CA" sz="24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4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CA" sz="24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CA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CA" sz="24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sz="24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𝜶𝝆</m:t>
                      </m:r>
                      <m:nary>
                        <m:naryPr>
                          <m:chr m:val="∑"/>
                          <m:ctrlP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24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CA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CA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d>
                        <m:dPr>
                          <m:ctrlP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p>
                            <m:sSupPr>
                              <m:ctrlPr>
                                <a:rPr lang="en-CA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CA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CA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CA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24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  <m:r>
                      <a:rPr lang="en-CA" sz="24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is the L1 ratio: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With </a:t>
                </a:r>
                <a14:m>
                  <m:oMath xmlns:m="http://schemas.openxmlformats.org/officeDocument/2006/math">
                    <m:r>
                      <a:rPr lang="en-CA" sz="24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  <m:r>
                      <a:rPr lang="en-CA" sz="2400" b="1" i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A" sz="2400" b="1" i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</m:t>
                        </m:r>
                      </m:e>
                      <m:sub>
                        <m:r>
                          <a:rPr lang="en-CA" sz="24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𝑬𝒍𝒂𝒔𝒕𝒊𝒄</m:t>
                        </m:r>
                      </m:sub>
                    </m:sSub>
                    <m:r>
                      <a:rPr lang="en-CA" sz="24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</m:t>
                        </m:r>
                      </m:e>
                      <m:sub>
                        <m:r>
                          <a:rPr lang="en-CA" sz="24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𝑳𝒂𝒔𝒔𝒐</m:t>
                        </m:r>
                      </m:sub>
                    </m:sSub>
                  </m:oMath>
                </a14:m>
                <a:endParaRPr lang="en-CA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Cambria Math" panose="02040503050406030204" pitchFamily="18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With </a:t>
                </a:r>
                <a14:m>
                  <m:oMath xmlns:m="http://schemas.openxmlformats.org/officeDocument/2006/math">
                    <m:r>
                      <a:rPr lang="en-CA" sz="24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  <m:r>
                      <a:rPr lang="en-CA" sz="2400" b="1" i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A" sz="2400" b="1" i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</m:t>
                        </m:r>
                      </m:e>
                      <m:sub>
                        <m:r>
                          <a:rPr lang="en-CA" sz="24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𝑬𝒍𝒂𝒔𝒕𝒊𝒄</m:t>
                        </m:r>
                      </m:sub>
                    </m:sSub>
                    <m:r>
                      <a:rPr lang="en-CA" sz="24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</m:t>
                        </m:r>
                      </m:e>
                      <m:sub>
                        <m:r>
                          <a:rPr lang="en-CA" sz="24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𝑹𝒊𝒅𝒈𝒆</m:t>
                        </m:r>
                      </m:sub>
                    </m:sSub>
                  </m:oMath>
                </a14:m>
                <a:endParaRPr lang="en-CA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Cambria Math" panose="02040503050406030204" pitchFamily="18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24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CA" sz="24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CA" sz="24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  <m:r>
                      <a:rPr lang="en-CA" sz="24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CA" sz="24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sets a trade-off between L1 and L2 norms.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Weights can be optimized using Coordinate Descent algorithm.</a:t>
                </a:r>
              </a:p>
              <a:p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8EE482-B884-EA19-15E1-576AD98F1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45" y="865995"/>
                <a:ext cx="11628309" cy="4147033"/>
              </a:xfrm>
              <a:prstGeom prst="rect">
                <a:avLst/>
              </a:prstGeom>
              <a:blipFill>
                <a:blip r:embed="rId2"/>
                <a:stretch>
                  <a:fillRect l="-1201" t="-9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3441820-A9F6-DE41-06D6-44DD88F7640F}"/>
              </a:ext>
            </a:extLst>
          </p:cNvPr>
          <p:cNvSpPr txBox="1"/>
          <p:nvPr/>
        </p:nvSpPr>
        <p:spPr>
          <a:xfrm>
            <a:off x="4166346" y="173092"/>
            <a:ext cx="5364053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Regularization – Other Methods</a:t>
            </a:r>
          </a:p>
        </p:txBody>
      </p:sp>
    </p:spTree>
    <p:extLst>
      <p:ext uri="{BB962C8B-B14F-4D97-AF65-F5344CB8AC3E}">
        <p14:creationId xmlns:p14="http://schemas.microsoft.com/office/powerpoint/2010/main" val="4023962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27CAD0-D805-432F-DB64-8F92837C05A3}"/>
              </a:ext>
            </a:extLst>
          </p:cNvPr>
          <p:cNvSpPr txBox="1"/>
          <p:nvPr/>
        </p:nvSpPr>
        <p:spPr>
          <a:xfrm>
            <a:off x="121861" y="-6570"/>
            <a:ext cx="6978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General Linear Least Squares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F9DEDC-E5A0-F813-ADEA-F9A255F02A4A}"/>
                  </a:ext>
                </a:extLst>
              </p:cNvPr>
              <p:cNvSpPr txBox="1"/>
              <p:nvPr/>
            </p:nvSpPr>
            <p:spPr>
              <a:xfrm>
                <a:off x="362786" y="2936037"/>
                <a:ext cx="105097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The general linear least squares model </a:t>
                </a:r>
                <a14:m>
                  <m:oMath xmlns:m="http://schemas.openxmlformats.org/officeDocument/2006/math">
                    <m:r>
                      <a:rPr lang="en-CA" sz="1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sz="1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1400" b="0" i="1" smtClean="0">
                        <a:latin typeface="Cambria Math" panose="02040503050406030204" pitchFamily="18" charset="0"/>
                      </a:rPr>
                      <m:t>+⋯</m:t>
                    </m:r>
                    <m:r>
                      <a:rPr lang="en-CA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CA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140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/>
                  <a:t>can be written in matrix form (for all data values) as: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F9DEDC-E5A0-F813-ADEA-F9A255F02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86" y="2936037"/>
                <a:ext cx="10509737" cy="307777"/>
              </a:xfrm>
              <a:prstGeom prst="rect">
                <a:avLst/>
              </a:prstGeom>
              <a:blipFill>
                <a:blip r:embed="rId2"/>
                <a:stretch>
                  <a:fillRect l="-241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6ACE73-873B-1119-87B9-7B86245830CD}"/>
                  </a:ext>
                </a:extLst>
              </p:cNvPr>
              <p:cNvSpPr txBox="1"/>
              <p:nvPr/>
            </p:nvSpPr>
            <p:spPr>
              <a:xfrm>
                <a:off x="909451" y="3880453"/>
                <a:ext cx="2795193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6ACE73-873B-1119-87B9-7B8624583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51" y="3880453"/>
                <a:ext cx="2795193" cy="1020472"/>
              </a:xfrm>
              <a:prstGeom prst="rect">
                <a:avLst/>
              </a:prstGeom>
              <a:blipFill>
                <a:blip r:embed="rId3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D5841-0366-E3E2-31E2-BA0712C06BFA}"/>
                  </a:ext>
                </a:extLst>
              </p:cNvPr>
              <p:cNvSpPr txBox="1"/>
              <p:nvPr/>
            </p:nvSpPr>
            <p:spPr>
              <a:xfrm>
                <a:off x="277733" y="483714"/>
                <a:ext cx="347799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1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CA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A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+⋯</m:t>
                      </m:r>
                      <m:r>
                        <a:rPr lang="en-CA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CA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CA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1400" i="1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D5841-0366-E3E2-31E2-BA0712C06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33" y="483714"/>
                <a:ext cx="3477999" cy="215444"/>
              </a:xfrm>
              <a:prstGeom prst="rect">
                <a:avLst/>
              </a:prstGeom>
              <a:blipFill>
                <a:blip r:embed="rId4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9A480F-F939-9518-01D8-344F29A1E576}"/>
                  </a:ext>
                </a:extLst>
              </p:cNvPr>
              <p:cNvSpPr txBox="1"/>
              <p:nvPr/>
            </p:nvSpPr>
            <p:spPr>
              <a:xfrm>
                <a:off x="3704644" y="422929"/>
                <a:ext cx="59702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General linear least squares model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14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400" dirty="0"/>
                  <a:t> basis functions.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9A480F-F939-9518-01D8-344F29A1E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644" y="422929"/>
                <a:ext cx="5970298" cy="307777"/>
              </a:xfrm>
              <a:prstGeom prst="rect">
                <a:avLst/>
              </a:prstGeom>
              <a:blipFill>
                <a:blip r:embed="rId5"/>
                <a:stretch>
                  <a:fillRect l="-212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CED1DD-436D-774B-1E4C-01DBF16811FD}"/>
                  </a:ext>
                </a:extLst>
              </p:cNvPr>
              <p:cNvSpPr txBox="1"/>
              <p:nvPr/>
            </p:nvSpPr>
            <p:spPr>
              <a:xfrm>
                <a:off x="662469" y="750608"/>
                <a:ext cx="59702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sz="14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1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basis functions, we have simple linear regression.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CED1DD-436D-774B-1E4C-01DBF168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69" y="750608"/>
                <a:ext cx="5970298" cy="307777"/>
              </a:xfrm>
              <a:prstGeom prst="rect">
                <a:avLst/>
              </a:prstGeom>
              <a:blipFill>
                <a:blip r:embed="rId6"/>
                <a:stretch>
                  <a:fillRect l="-425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A9DADC-DD1F-5DE3-C2FA-AD79E3C1B09B}"/>
                  </a:ext>
                </a:extLst>
              </p:cNvPr>
              <p:cNvSpPr txBox="1"/>
              <p:nvPr/>
            </p:nvSpPr>
            <p:spPr>
              <a:xfrm>
                <a:off x="662469" y="989423"/>
                <a:ext cx="78326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sz="14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14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CA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400" dirty="0"/>
                  <a:t>basis functions, we have multi-dimensional linear regression.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A9DADC-DD1F-5DE3-C2FA-AD79E3C1B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69" y="989423"/>
                <a:ext cx="7832602" cy="307777"/>
              </a:xfrm>
              <a:prstGeom prst="rect">
                <a:avLst/>
              </a:prstGeom>
              <a:blipFill>
                <a:blip r:embed="rId7"/>
                <a:stretch>
                  <a:fillRect l="-324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C382CD-4260-2CC0-DBF1-7680390EC728}"/>
                  </a:ext>
                </a:extLst>
              </p:cNvPr>
              <p:cNvSpPr txBox="1"/>
              <p:nvPr/>
            </p:nvSpPr>
            <p:spPr>
              <a:xfrm>
                <a:off x="649037" y="1243162"/>
                <a:ext cx="78326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sz="1400" i="1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1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basis functions, we have linear regression with a quadratic polynomial.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C382CD-4260-2CC0-DBF1-7680390EC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37" y="1243162"/>
                <a:ext cx="7832602" cy="307777"/>
              </a:xfrm>
              <a:prstGeom prst="rect">
                <a:avLst/>
              </a:prstGeom>
              <a:blipFill>
                <a:blip r:embed="rId8"/>
                <a:stretch>
                  <a:fillRect l="-162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A1939C0-81ED-341E-84FC-A409302783B7}"/>
                  </a:ext>
                </a:extLst>
              </p:cNvPr>
              <p:cNvSpPr txBox="1"/>
              <p:nvPr/>
            </p:nvSpPr>
            <p:spPr>
              <a:xfrm>
                <a:off x="635604" y="1497135"/>
                <a:ext cx="98652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sz="1400" i="1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1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1400" dirty="0"/>
                  <a:t> </a:t>
                </a:r>
                <a14:m>
                  <m:oMath xmlns:m="http://schemas.openxmlformats.org/officeDocument/2006/math">
                    <m:r>
                      <a:rPr lang="en-CA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1400" b="0" i="1" smtClean="0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CA" sz="1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CA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basis functions, we have linear regression with an </a:t>
                </a:r>
                <a:r>
                  <a:rPr lang="en-US" sz="1400" i="1" dirty="0" err="1"/>
                  <a:t>m</a:t>
                </a:r>
                <a:r>
                  <a:rPr lang="en-US" sz="1400" dirty="0" err="1"/>
                  <a:t>th</a:t>
                </a:r>
                <a:r>
                  <a:rPr lang="en-US" sz="1400" dirty="0"/>
                  <a:t> order polynomial.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A1939C0-81ED-341E-84FC-A40930278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4" y="1497135"/>
                <a:ext cx="9865247" cy="307777"/>
              </a:xfrm>
              <a:prstGeom prst="rect">
                <a:avLst/>
              </a:prstGeom>
              <a:blipFill>
                <a:blip r:embed="rId9"/>
                <a:stretch>
                  <a:fillRect l="-128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24D2DA-FDF7-2EEE-EC5B-E7292037BA30}"/>
                  </a:ext>
                </a:extLst>
              </p:cNvPr>
              <p:cNvSpPr txBox="1"/>
              <p:nvPr/>
            </p:nvSpPr>
            <p:spPr>
              <a:xfrm>
                <a:off x="339007" y="1784061"/>
                <a:ext cx="101618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The terminology “linear” means that the model’s dependence on its parameters – that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14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400" dirty="0"/>
                  <a:t>- is linear.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A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 could be </a:t>
                </a:r>
              </a:p>
              <a:p>
                <a:r>
                  <a:rPr lang="en-US" sz="1400" dirty="0"/>
                  <a:t>highly nonlinear (as in case of a polynomials). For example,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A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 can be sinusoids, such that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24D2DA-FDF7-2EEE-EC5B-E7292037B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07" y="1784061"/>
                <a:ext cx="10161843" cy="523220"/>
              </a:xfrm>
              <a:prstGeom prst="rect">
                <a:avLst/>
              </a:prstGeom>
              <a:blipFill>
                <a:blip r:embed="rId10"/>
                <a:stretch>
                  <a:fillRect l="-249"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A36F93-6062-E3AD-0343-A9F70EDEDC1A}"/>
                  </a:ext>
                </a:extLst>
              </p:cNvPr>
              <p:cNvSpPr txBox="1"/>
              <p:nvPr/>
            </p:nvSpPr>
            <p:spPr>
              <a:xfrm>
                <a:off x="677263" y="2347225"/>
                <a:ext cx="347799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1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1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CA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14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CA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1400" i="1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A36F93-6062-E3AD-0343-A9F70EDED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63" y="2347225"/>
                <a:ext cx="3477999" cy="215444"/>
              </a:xfrm>
              <a:prstGeom prst="rect">
                <a:avLst/>
              </a:prstGeom>
              <a:blipFill>
                <a:blip r:embed="rId11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7CEB93-F8DB-98BA-F0C3-0A057A1B72C6}"/>
                  </a:ext>
                </a:extLst>
              </p:cNvPr>
              <p:cNvSpPr txBox="1"/>
              <p:nvPr/>
            </p:nvSpPr>
            <p:spPr>
              <a:xfrm>
                <a:off x="339007" y="2550088"/>
                <a:ext cx="104279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Example of a nonlinear model could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CA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CA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1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CA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CA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400" dirty="0"/>
                  <a:t>, where the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A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 do not form a linear combination.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7CEB93-F8DB-98BA-F0C3-0A057A1B7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07" y="2550088"/>
                <a:ext cx="10427974" cy="307777"/>
              </a:xfrm>
              <a:prstGeom prst="rect">
                <a:avLst/>
              </a:prstGeom>
              <a:blipFill>
                <a:blip r:embed="rId12"/>
                <a:stretch>
                  <a:fillRect l="-243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D3023A-BEBD-8856-30AE-395CD8B13E23}"/>
                  </a:ext>
                </a:extLst>
              </p:cNvPr>
              <p:cNvSpPr txBox="1"/>
              <p:nvPr/>
            </p:nvSpPr>
            <p:spPr>
              <a:xfrm>
                <a:off x="677263" y="3313932"/>
                <a:ext cx="196467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CA" sz="1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D3023A-BEBD-8856-30AE-395CD8B13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63" y="3313932"/>
                <a:ext cx="1964679" cy="215444"/>
              </a:xfrm>
              <a:prstGeom prst="rect">
                <a:avLst/>
              </a:prstGeom>
              <a:blipFill>
                <a:blip r:embed="rId13"/>
                <a:stretch>
                  <a:fillRect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8E3DE7F-93C8-9726-CC44-9DEECA871174}"/>
                  </a:ext>
                </a:extLst>
              </p:cNvPr>
              <p:cNvSpPr txBox="1"/>
              <p:nvPr/>
            </p:nvSpPr>
            <p:spPr>
              <a:xfrm>
                <a:off x="374948" y="3551026"/>
                <a:ext cx="99198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The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sz="1400" dirty="0"/>
                  <a:t> is formed by calculating the values of the basis functions at the measured values of the independent variables: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8E3DE7F-93C8-9726-CC44-9DEECA871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48" y="3551026"/>
                <a:ext cx="9919895" cy="307777"/>
              </a:xfrm>
              <a:prstGeom prst="rect">
                <a:avLst/>
              </a:prstGeom>
              <a:blipFill>
                <a:blip r:embed="rId14"/>
                <a:stretch>
                  <a:fillRect l="-25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990D7F1-E286-6127-F829-171D226C0E2A}"/>
                  </a:ext>
                </a:extLst>
              </p:cNvPr>
              <p:cNvSpPr txBox="1"/>
              <p:nvPr/>
            </p:nvSpPr>
            <p:spPr>
              <a:xfrm>
                <a:off x="4263796" y="3899662"/>
                <a:ext cx="1353858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990D7F1-E286-6127-F829-171D226C0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796" y="3899662"/>
                <a:ext cx="1353858" cy="1020472"/>
              </a:xfrm>
              <a:prstGeom prst="rect">
                <a:avLst/>
              </a:prstGeom>
              <a:blipFill>
                <a:blip r:embed="rId15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106223-F7EC-2D40-87D2-7881304CBE6B}"/>
                  </a:ext>
                </a:extLst>
              </p:cNvPr>
              <p:cNvSpPr txBox="1"/>
              <p:nvPr/>
            </p:nvSpPr>
            <p:spPr>
              <a:xfrm>
                <a:off x="6096000" y="3899662"/>
                <a:ext cx="1353858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106223-F7EC-2D40-87D2-7881304CB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899662"/>
                <a:ext cx="1353858" cy="1020472"/>
              </a:xfrm>
              <a:prstGeom prst="rect">
                <a:avLst/>
              </a:prstGeom>
              <a:blipFill>
                <a:blip r:embed="rId16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7FFEDF-E20D-3381-97D5-908D22FB636B}"/>
                  </a:ext>
                </a:extLst>
              </p:cNvPr>
              <p:cNvSpPr txBox="1"/>
              <p:nvPr/>
            </p:nvSpPr>
            <p:spPr>
              <a:xfrm>
                <a:off x="7928204" y="3858803"/>
                <a:ext cx="1353858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7FFEDF-E20D-3381-97D5-908D22FB6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204" y="3858803"/>
                <a:ext cx="1353858" cy="1020472"/>
              </a:xfrm>
              <a:prstGeom prst="rect">
                <a:avLst/>
              </a:prstGeom>
              <a:blipFill>
                <a:blip r:embed="rId17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DA3606A5-3D68-0A9F-F448-072762BC91E6}"/>
              </a:ext>
            </a:extLst>
          </p:cNvPr>
          <p:cNvSpPr txBox="1"/>
          <p:nvPr/>
        </p:nvSpPr>
        <p:spPr>
          <a:xfrm>
            <a:off x="459980" y="5119398"/>
            <a:ext cx="5048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 sum of the squares of the residuals / errors in this case is:</a:t>
            </a:r>
            <a:endParaRPr 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4911E1D-7730-FA34-40B1-D39895000D23}"/>
                  </a:ext>
                </a:extLst>
              </p:cNvPr>
              <p:cNvSpPr txBox="1"/>
              <p:nvPr/>
            </p:nvSpPr>
            <p:spPr>
              <a:xfrm>
                <a:off x="649037" y="5510810"/>
                <a:ext cx="2977803" cy="736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CA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CA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1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CA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CA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CA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CA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CA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CA" sz="1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CA" sz="1400" b="0" i="1" smtClean="0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CA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CA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CA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CA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CA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𝑗𝑖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4911E1D-7730-FA34-40B1-D39895000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37" y="5510810"/>
                <a:ext cx="2977803" cy="736099"/>
              </a:xfrm>
              <a:prstGeom prst="rect">
                <a:avLst/>
              </a:prstGeom>
              <a:blipFill>
                <a:blip r:embed="rId18"/>
                <a:stretch>
                  <a:fillRect l="-6356" t="-81667" b="-1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ight Arrow 39">
            <a:extLst>
              <a:ext uri="{FF2B5EF4-FFF2-40B4-BE49-F238E27FC236}">
                <a16:creationId xmlns:a16="http://schemas.microsoft.com/office/drawing/2014/main" id="{5B514A45-9575-498F-CB4C-5E66C5F467DA}"/>
              </a:ext>
            </a:extLst>
          </p:cNvPr>
          <p:cNvSpPr/>
          <p:nvPr/>
        </p:nvSpPr>
        <p:spPr>
          <a:xfrm>
            <a:off x="3647618" y="5878859"/>
            <a:ext cx="917720" cy="241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D6D230-3C27-5EEA-3424-3C1E4E75DEE9}"/>
              </a:ext>
            </a:extLst>
          </p:cNvPr>
          <p:cNvSpPr txBox="1"/>
          <p:nvPr/>
        </p:nvSpPr>
        <p:spPr>
          <a:xfrm>
            <a:off x="3556956" y="5571082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Minimization</a:t>
            </a:r>
            <a:endParaRPr 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C5480C3-812D-F8EF-5237-DA7E7ACA1883}"/>
                  </a:ext>
                </a:extLst>
              </p:cNvPr>
              <p:cNvSpPr txBox="1"/>
              <p:nvPr/>
            </p:nvSpPr>
            <p:spPr>
              <a:xfrm>
                <a:off x="4565338" y="5849501"/>
                <a:ext cx="2323475" cy="2431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1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CA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CA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1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begChr m:val="{"/>
                              <m:endChr m:val="}"/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C5480C3-812D-F8EF-5237-DA7E7ACA1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338" y="5849501"/>
                <a:ext cx="2323475" cy="243143"/>
              </a:xfrm>
              <a:prstGeom prst="rect">
                <a:avLst/>
              </a:prstGeom>
              <a:blipFill>
                <a:blip r:embed="rId1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0507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FA0EC6DE-1CBE-7B32-1A88-9702A1BC1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3" y="3622175"/>
            <a:ext cx="6636004" cy="977519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CAF7CC1-A23D-64D7-C165-D341D528B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355" y="3226717"/>
            <a:ext cx="4636516" cy="3278003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2EC8FFF-F761-F7F6-DF2A-94B3F3959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77710"/>
            <a:ext cx="5718048" cy="2155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FC74C4-CEFA-F196-EBB7-CC8FC7B7B400}"/>
              </a:ext>
            </a:extLst>
          </p:cNvPr>
          <p:cNvSpPr txBox="1"/>
          <p:nvPr/>
        </p:nvSpPr>
        <p:spPr>
          <a:xfrm>
            <a:off x="609601" y="305854"/>
            <a:ext cx="3602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Wind Tunnel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55C121-375C-4638-5D8C-4371C9D1B22C}"/>
                  </a:ext>
                </a:extLst>
              </p:cNvPr>
              <p:cNvSpPr txBox="1"/>
              <p:nvPr/>
            </p:nvSpPr>
            <p:spPr>
              <a:xfrm>
                <a:off x="515129" y="2763421"/>
                <a:ext cx="355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𝑈</m:t>
                          </m:r>
                        </m:sub>
                      </m:sSub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sub>
                      </m:sSub>
                      <m:sSup>
                        <m:sSup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p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55C121-375C-4638-5D8C-4371C9D1B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29" y="2763421"/>
                <a:ext cx="3556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848491C-E5EF-956A-0ADC-739FACF211F7}"/>
              </a:ext>
            </a:extLst>
          </p:cNvPr>
          <p:cNvSpPr txBox="1"/>
          <p:nvPr/>
        </p:nvSpPr>
        <p:spPr>
          <a:xfrm>
            <a:off x="609601" y="1798320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Air drag is modelled as the upward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Force acting on a bungee jumper: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D005AF-2346-4B6A-E2D5-FEBDAF220B89}"/>
              </a:ext>
            </a:extLst>
          </p:cNvPr>
          <p:cNvSpPr txBox="1"/>
          <p:nvPr/>
        </p:nvSpPr>
        <p:spPr>
          <a:xfrm>
            <a:off x="1720642" y="5407886"/>
            <a:ext cx="498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What is the best line or curve that fits this data?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F829AC-4536-26EF-61D8-277E3042F43C}"/>
              </a:ext>
            </a:extLst>
          </p:cNvPr>
          <p:cNvCxnSpPr/>
          <p:nvPr/>
        </p:nvCxnSpPr>
        <p:spPr>
          <a:xfrm flipV="1">
            <a:off x="7961376" y="3622175"/>
            <a:ext cx="3572256" cy="2047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CE859B-DD53-BD2C-AAC4-F9B03190521E}"/>
              </a:ext>
            </a:extLst>
          </p:cNvPr>
          <p:cNvCxnSpPr>
            <a:cxnSpLocks/>
          </p:cNvCxnSpPr>
          <p:nvPr/>
        </p:nvCxnSpPr>
        <p:spPr>
          <a:xfrm flipV="1">
            <a:off x="7382256" y="3901440"/>
            <a:ext cx="4151376" cy="1673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D0A14A-20B6-772B-6E22-9546E5929D18}"/>
              </a:ext>
            </a:extLst>
          </p:cNvPr>
          <p:cNvCxnSpPr>
            <a:cxnSpLocks/>
          </p:cNvCxnSpPr>
          <p:nvPr/>
        </p:nvCxnSpPr>
        <p:spPr>
          <a:xfrm flipV="1">
            <a:off x="7239017" y="4208470"/>
            <a:ext cx="4294615" cy="1243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>
            <a:extLst>
              <a:ext uri="{FF2B5EF4-FFF2-40B4-BE49-F238E27FC236}">
                <a16:creationId xmlns:a16="http://schemas.microsoft.com/office/drawing/2014/main" id="{DE769B4F-9512-7AD1-C005-9BAFC3A3B388}"/>
              </a:ext>
            </a:extLst>
          </p:cNvPr>
          <p:cNvSpPr/>
          <p:nvPr/>
        </p:nvSpPr>
        <p:spPr>
          <a:xfrm>
            <a:off x="7637808" y="3278150"/>
            <a:ext cx="3596640" cy="2206752"/>
          </a:xfrm>
          <a:custGeom>
            <a:avLst/>
            <a:gdLst>
              <a:gd name="connsiteX0" fmla="*/ 0 w 3596640"/>
              <a:gd name="connsiteY0" fmla="*/ 2206752 h 2206752"/>
              <a:gd name="connsiteX1" fmla="*/ 1755648 w 3596640"/>
              <a:gd name="connsiteY1" fmla="*/ 1645920 h 2206752"/>
              <a:gd name="connsiteX2" fmla="*/ 3596640 w 3596640"/>
              <a:gd name="connsiteY2" fmla="*/ 0 h 220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6640" h="2206752">
                <a:moveTo>
                  <a:pt x="0" y="2206752"/>
                </a:moveTo>
                <a:cubicBezTo>
                  <a:pt x="578104" y="2110232"/>
                  <a:pt x="1156208" y="2013712"/>
                  <a:pt x="1755648" y="1645920"/>
                </a:cubicBezTo>
                <a:cubicBezTo>
                  <a:pt x="2355088" y="1278128"/>
                  <a:pt x="2975864" y="639064"/>
                  <a:pt x="3596640" y="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55E576D-90A9-19A3-C6A8-60CFE5642299}"/>
              </a:ext>
            </a:extLst>
          </p:cNvPr>
          <p:cNvSpPr/>
          <p:nvPr/>
        </p:nvSpPr>
        <p:spPr>
          <a:xfrm>
            <a:off x="7729728" y="3304032"/>
            <a:ext cx="3730752" cy="2109216"/>
          </a:xfrm>
          <a:custGeom>
            <a:avLst/>
            <a:gdLst>
              <a:gd name="connsiteX0" fmla="*/ 0 w 3730752"/>
              <a:gd name="connsiteY0" fmla="*/ 2109216 h 2109216"/>
              <a:gd name="connsiteX1" fmla="*/ 2255520 w 3730752"/>
              <a:gd name="connsiteY1" fmla="*/ 1377696 h 2109216"/>
              <a:gd name="connsiteX2" fmla="*/ 3730752 w 3730752"/>
              <a:gd name="connsiteY2" fmla="*/ 0 h 2109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0752" h="2109216">
                <a:moveTo>
                  <a:pt x="0" y="2109216"/>
                </a:moveTo>
                <a:cubicBezTo>
                  <a:pt x="816864" y="1919224"/>
                  <a:pt x="1633728" y="1729232"/>
                  <a:pt x="2255520" y="1377696"/>
                </a:cubicBezTo>
                <a:cubicBezTo>
                  <a:pt x="2877312" y="1026160"/>
                  <a:pt x="3304032" y="513080"/>
                  <a:pt x="3730752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3669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6FC74C4-CEFA-F196-EBB7-CC8FC7B7B400}"/>
              </a:ext>
            </a:extLst>
          </p:cNvPr>
          <p:cNvSpPr txBox="1"/>
          <p:nvPr/>
        </p:nvSpPr>
        <p:spPr>
          <a:xfrm>
            <a:off x="609601" y="232702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Statistics 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9800F52-DACB-176E-0B5B-CB61B7D589D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6800" y="1430024"/>
              <a:ext cx="3279649" cy="51727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77463">
                      <a:extLst>
                        <a:ext uri="{9D8B030D-6E8A-4147-A177-3AD203B41FA5}">
                          <a16:colId xmlns:a16="http://schemas.microsoft.com/office/drawing/2014/main" val="3864678220"/>
                        </a:ext>
                      </a:extLst>
                    </a:gridCol>
                    <a:gridCol w="834062">
                      <a:extLst>
                        <a:ext uri="{9D8B030D-6E8A-4147-A177-3AD203B41FA5}">
                          <a16:colId xmlns:a16="http://schemas.microsoft.com/office/drawing/2014/main" val="3733434586"/>
                        </a:ext>
                      </a:extLst>
                    </a:gridCol>
                    <a:gridCol w="834062">
                      <a:extLst>
                        <a:ext uri="{9D8B030D-6E8A-4147-A177-3AD203B41FA5}">
                          <a16:colId xmlns:a16="http://schemas.microsoft.com/office/drawing/2014/main" val="1289461631"/>
                        </a:ext>
                      </a:extLst>
                    </a:gridCol>
                    <a:gridCol w="834062">
                      <a:extLst>
                        <a:ext uri="{9D8B030D-6E8A-4147-A177-3AD203B41FA5}">
                          <a16:colId xmlns:a16="http://schemas.microsoft.com/office/drawing/2014/main" val="3953395571"/>
                        </a:ext>
                      </a:extLst>
                    </a:gridCol>
                  </a:tblGrid>
                  <a:tr h="362615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4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CA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8945" marR="8945" marT="894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CA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8945" marR="8945" marT="894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CA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CA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CA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CA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8945" marR="8945" marT="894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CA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14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CA" sz="1400" b="1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400" b="1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e>
                                          <m:sub>
                                            <m:r>
                                              <a:rPr lang="en-CA" sz="1400" b="1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  <m:r>
                                          <a:rPr lang="en-CA" sz="14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CA" sz="1400" b="1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sz="1400" b="1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CA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8945" marR="8945" marT="8945" marB="0" anchor="ctr"/>
                    </a:tc>
                    <a:extLst>
                      <a:ext uri="{0D108BD9-81ED-4DB2-BD59-A6C34878D82A}">
                        <a16:rowId xmlns:a16="http://schemas.microsoft.com/office/drawing/2014/main" val="3700680272"/>
                      </a:ext>
                    </a:extLst>
                  </a:tr>
                  <a:tr h="1908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5.748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33.03628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0.50535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05614351"/>
                      </a:ext>
                    </a:extLst>
                  </a:tr>
                  <a:tr h="1908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6.612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43.72044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0.02357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2117728"/>
                      </a:ext>
                    </a:extLst>
                  </a:tr>
                  <a:tr h="1908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6.121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37.46665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0.11397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769446"/>
                      </a:ext>
                    </a:extLst>
                  </a:tr>
                  <a:tr h="1908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5.931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35.17378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0.27863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20094872"/>
                      </a:ext>
                    </a:extLst>
                  </a:tr>
                  <a:tr h="1908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6.192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38.34368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0.07096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685321046"/>
                      </a:ext>
                    </a:extLst>
                  </a:tr>
                  <a:tr h="1908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5.665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32.09101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0.62997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55948181"/>
                      </a:ext>
                    </a:extLst>
                  </a:tr>
                  <a:tr h="1908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6.107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37.30152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0.12327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7944173"/>
                      </a:ext>
                    </a:extLst>
                  </a:tr>
                  <a:tr h="1908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7.103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50.44795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0.41483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564247869"/>
                      </a:ext>
                    </a:extLst>
                  </a:tr>
                  <a:tr h="1908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6.490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42.11601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0.00097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0709061"/>
                      </a:ext>
                    </a:extLst>
                  </a:tr>
                  <a:tr h="1908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6.326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40.01856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0.01758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10322676"/>
                      </a:ext>
                    </a:extLst>
                  </a:tr>
                  <a:tr h="1908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6.640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44.08916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0.03289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95425601"/>
                      </a:ext>
                    </a:extLst>
                  </a:tr>
                  <a:tr h="1908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6.028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36.33979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0.18520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87999440"/>
                      </a:ext>
                    </a:extLst>
                  </a:tr>
                  <a:tr h="1908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6.826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46.59707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0.13513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82862307"/>
                      </a:ext>
                    </a:extLst>
                  </a:tr>
                  <a:tr h="1908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6.975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48.65024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0.26664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70640902"/>
                      </a:ext>
                    </a:extLst>
                  </a:tr>
                  <a:tr h="1908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6.888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47.43927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0.18405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5707471"/>
                      </a:ext>
                    </a:extLst>
                  </a:tr>
                  <a:tr h="1908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6.778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45.93563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0.10175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07165613"/>
                      </a:ext>
                    </a:extLst>
                  </a:tr>
                  <a:tr h="1908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6.457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41.69276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0.00000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74176637"/>
                      </a:ext>
                    </a:extLst>
                  </a:tr>
                  <a:tr h="1908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6.928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47.99290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0.22004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6989286"/>
                      </a:ext>
                    </a:extLst>
                  </a:tr>
                  <a:tr h="1908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6.504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42.30830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0.00211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08380530"/>
                      </a:ext>
                    </a:extLst>
                  </a:tr>
                  <a:tr h="1908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6.172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38.09853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0.08191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680328020"/>
                      </a:ext>
                    </a:extLst>
                  </a:tr>
                  <a:tr h="1908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5.962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35.54072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0.24701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534141321"/>
                      </a:ext>
                    </a:extLst>
                  </a:tr>
                  <a:tr h="1908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6.688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44.73499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0.05282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30121622"/>
                      </a:ext>
                    </a:extLst>
                  </a:tr>
                  <a:tr h="1908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7.393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54.65169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0.87250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81521925"/>
                      </a:ext>
                    </a:extLst>
                  </a:tr>
                  <a:tr h="1908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6.473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41.89938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0.00021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75172776"/>
                      </a:ext>
                    </a:extLst>
                  </a:tr>
                  <a:tr h="1908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sums</a:t>
                          </a:r>
                        </a:p>
                      </a:txBody>
                      <a:tcPr marL="9525" marR="9525" marT="9525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155.006</a:t>
                          </a:r>
                        </a:p>
                      </a:txBody>
                      <a:tcPr marL="9525" marR="9525" marT="9525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1005.686</a:t>
                          </a:r>
                        </a:p>
                      </a:txBody>
                      <a:tcPr marL="9525" marR="9525" marT="9525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4.561</a:t>
                          </a:r>
                        </a:p>
                      </a:txBody>
                      <a:tcPr marL="9525" marR="9525" marT="9525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21193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9800F52-DACB-176E-0B5B-CB61B7D589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2538157"/>
                  </p:ext>
                </p:extLst>
              </p:nvPr>
            </p:nvGraphicFramePr>
            <p:xfrm>
              <a:off x="7346800" y="1430024"/>
              <a:ext cx="3279649" cy="51727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77463">
                      <a:extLst>
                        <a:ext uri="{9D8B030D-6E8A-4147-A177-3AD203B41FA5}">
                          <a16:colId xmlns:a16="http://schemas.microsoft.com/office/drawing/2014/main" val="3864678220"/>
                        </a:ext>
                      </a:extLst>
                    </a:gridCol>
                    <a:gridCol w="834062">
                      <a:extLst>
                        <a:ext uri="{9D8B030D-6E8A-4147-A177-3AD203B41FA5}">
                          <a16:colId xmlns:a16="http://schemas.microsoft.com/office/drawing/2014/main" val="3733434586"/>
                        </a:ext>
                      </a:extLst>
                    </a:gridCol>
                    <a:gridCol w="834062">
                      <a:extLst>
                        <a:ext uri="{9D8B030D-6E8A-4147-A177-3AD203B41FA5}">
                          <a16:colId xmlns:a16="http://schemas.microsoft.com/office/drawing/2014/main" val="1289461631"/>
                        </a:ext>
                      </a:extLst>
                    </a:gridCol>
                    <a:gridCol w="834062">
                      <a:extLst>
                        <a:ext uri="{9D8B030D-6E8A-4147-A177-3AD203B41FA5}">
                          <a16:colId xmlns:a16="http://schemas.microsoft.com/office/drawing/2014/main" val="3953395571"/>
                        </a:ext>
                      </a:extLst>
                    </a:gridCol>
                  </a:tblGrid>
                  <a:tr h="3626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45" marR="8945" marT="8945" marB="0" anchor="ctr">
                        <a:blipFill>
                          <a:blip r:embed="rId2"/>
                          <a:stretch>
                            <a:fillRect l="-1639" t="-3448" r="-327869" b="-13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45" marR="8945" marT="8945" marB="0" anchor="ctr">
                        <a:blipFill>
                          <a:blip r:embed="rId2"/>
                          <a:stretch>
                            <a:fillRect l="-93939" t="-3448" r="-203030" b="-13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45" marR="8945" marT="8945" marB="0" anchor="ctr">
                        <a:blipFill>
                          <a:blip r:embed="rId2"/>
                          <a:stretch>
                            <a:fillRect l="-193939" t="-3448" r="-103030" b="-13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45" marR="8945" marT="8945" marB="0" anchor="ctr">
                        <a:blipFill>
                          <a:blip r:embed="rId2"/>
                          <a:stretch>
                            <a:fillRect l="-293939" t="-3448" r="-3030" b="-13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680272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5.748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33.03628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0.50535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05614351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6.612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43.72044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0.02357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2117728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6.121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37.46665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0.11397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769446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5.931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35.17378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0.27863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20094872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6.192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38.34368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0.07096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685321046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5.665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32.09101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0.62997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55948181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6.107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37.30152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0.12327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7944173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7.103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50.44795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0.41483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564247869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6.490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42.11601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0.00097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0709061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6.326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40.01856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0.01758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10322676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6.640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44.08916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0.03289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95425601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6.028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36.33979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0.18520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87999440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6.826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46.59707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0.13513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82862307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6.975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48.65024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0.26664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70640902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6.888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47.43927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0.18405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5707471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6.778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45.93563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0.10175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07165613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6.457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41.69276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0.00000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74176637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6.928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47.99290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0.22004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6989286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6.504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42.30830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0.00211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08380530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6.172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38.09853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0.08191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680328020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5.962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35.54072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0.24701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534141321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6.688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44.73499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0.05282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30121622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7.393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54.65169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0.87250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81521925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6.473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41.89938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0.00021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75172776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sums</a:t>
                          </a:r>
                        </a:p>
                      </a:txBody>
                      <a:tcPr marL="9525" marR="9525" marT="9525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155.006</a:t>
                          </a:r>
                        </a:p>
                      </a:txBody>
                      <a:tcPr marL="9525" marR="9525" marT="9525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1005.686</a:t>
                          </a:r>
                        </a:p>
                      </a:txBody>
                      <a:tcPr marL="9525" marR="9525" marT="9525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4.561</a:t>
                          </a:r>
                        </a:p>
                      </a:txBody>
                      <a:tcPr marL="9525" marR="9525" marT="9525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21193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884DD6-2666-200F-B67F-F042470EC7B8}"/>
                  </a:ext>
                </a:extLst>
              </p:cNvPr>
              <p:cNvSpPr txBox="1"/>
              <p:nvPr/>
            </p:nvSpPr>
            <p:spPr>
              <a:xfrm>
                <a:off x="1565551" y="1163892"/>
                <a:ext cx="3006785" cy="533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152.981</m:t>
                          </m:r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24</m:t>
                          </m:r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=6.4586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884DD6-2666-200F-B67F-F042470EC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51" y="1163892"/>
                <a:ext cx="3006785" cy="533672"/>
              </a:xfrm>
              <a:prstGeom prst="rect">
                <a:avLst/>
              </a:prstGeom>
              <a:blipFill>
                <a:blip r:embed="rId3"/>
                <a:stretch>
                  <a:fillRect l="-1266" t="-86047" r="-1688" b="-76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071A186-A9C2-9649-1819-E80094E2193F}"/>
              </a:ext>
            </a:extLst>
          </p:cNvPr>
          <p:cNvSpPr txBox="1"/>
          <p:nvPr/>
        </p:nvSpPr>
        <p:spPr>
          <a:xfrm>
            <a:off x="346414" y="775025"/>
            <a:ext cx="5295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Mean is a measure of expectation value or 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F630AB-0FC9-0ADD-2936-68A8D8288A75}"/>
                  </a:ext>
                </a:extLst>
              </p:cNvPr>
              <p:cNvSpPr txBox="1"/>
              <p:nvPr/>
            </p:nvSpPr>
            <p:spPr>
              <a:xfrm>
                <a:off x="1565551" y="1900253"/>
                <a:ext cx="419730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</m:e>
                        <m:sup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  <m:sup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CA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0" lang="en-CA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4.561</m:t>
                          </m:r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23</m:t>
                          </m:r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=0.19832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F630AB-0FC9-0ADD-2936-68A8D8288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51" y="1900253"/>
                <a:ext cx="4197303" cy="555793"/>
              </a:xfrm>
              <a:prstGeom prst="rect">
                <a:avLst/>
              </a:prstGeom>
              <a:blipFill>
                <a:blip r:embed="rId4"/>
                <a:stretch>
                  <a:fillRect l="-302" t="-82222" r="-906" b="-7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FDA2C0E-E0BD-B75E-E68B-9910BCC71D89}"/>
              </a:ext>
            </a:extLst>
          </p:cNvPr>
          <p:cNvSpPr txBox="1"/>
          <p:nvPr/>
        </p:nvSpPr>
        <p:spPr>
          <a:xfrm>
            <a:off x="346414" y="198242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8DF8B9-BB24-DA84-0D8A-3D6F2FF4A9D7}"/>
                  </a:ext>
                </a:extLst>
              </p:cNvPr>
              <p:cNvSpPr txBox="1"/>
              <p:nvPr/>
            </p:nvSpPr>
            <p:spPr>
              <a:xfrm>
                <a:off x="1565551" y="3189821"/>
                <a:ext cx="4479047" cy="826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𝜎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CA" sz="1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CA" sz="1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1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0" lang="en-CA" sz="1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0" lang="en-CA" sz="1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4.561 </m:t>
                              </m:r>
                            </m:num>
                            <m:den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23</m:t>
                              </m:r>
                            </m:den>
                          </m:f>
                        </m:e>
                      </m:rad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=0.44533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8DF8B9-BB24-DA84-0D8A-3D6F2FF4A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51" y="3189821"/>
                <a:ext cx="4479047" cy="826573"/>
              </a:xfrm>
              <a:prstGeom prst="rect">
                <a:avLst/>
              </a:prstGeom>
              <a:blipFill>
                <a:blip r:embed="rId5"/>
                <a:stretch>
                  <a:fillRect t="-37879" r="-56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D7029F3-81BB-630C-E319-7414F486CD9C}"/>
              </a:ext>
            </a:extLst>
          </p:cNvPr>
          <p:cNvSpPr txBox="1"/>
          <p:nvPr/>
        </p:nvSpPr>
        <p:spPr>
          <a:xfrm>
            <a:off x="346414" y="3281352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Standard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Deviation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3B5EF1-5D67-5884-8D99-17F6C86722CF}"/>
                  </a:ext>
                </a:extLst>
              </p:cNvPr>
              <p:cNvSpPr txBox="1"/>
              <p:nvPr/>
            </p:nvSpPr>
            <p:spPr>
              <a:xfrm>
                <a:off x="1565551" y="4331439"/>
                <a:ext cx="4709559" cy="573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𝑣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.=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×100%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0.44533</m:t>
                          </m:r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6.4584</m:t>
                          </m:r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×100%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=6.895%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3B5EF1-5D67-5884-8D99-17F6C8672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51" y="4331439"/>
                <a:ext cx="4709559" cy="573298"/>
              </a:xfrm>
              <a:prstGeom prst="rect">
                <a:avLst/>
              </a:prstGeom>
              <a:blipFill>
                <a:blip r:embed="rId6"/>
                <a:stretch>
                  <a:fillRect l="-270" t="-4348" r="-10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759CFCC-4B23-5FB4-C3BA-FAE6E05B3132}"/>
              </a:ext>
            </a:extLst>
          </p:cNvPr>
          <p:cNvSpPr txBox="1"/>
          <p:nvPr/>
        </p:nvSpPr>
        <p:spPr>
          <a:xfrm>
            <a:off x="116383" y="4195186"/>
            <a:ext cx="132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Coefficient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of Variance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FF326A-32B7-C70F-F827-79F2826B4116}"/>
              </a:ext>
            </a:extLst>
          </p:cNvPr>
          <p:cNvSpPr txBox="1"/>
          <p:nvPr/>
        </p:nvSpPr>
        <p:spPr>
          <a:xfrm>
            <a:off x="346414" y="5386020"/>
            <a:ext cx="4238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Variance (without calculating the mean):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D3E17B-B0D5-8B2A-4F50-732815F969D6}"/>
                  </a:ext>
                </a:extLst>
              </p:cNvPr>
              <p:cNvSpPr txBox="1"/>
              <p:nvPr/>
            </p:nvSpPr>
            <p:spPr>
              <a:xfrm>
                <a:off x="68745" y="5988067"/>
                <a:ext cx="619413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</m:e>
                        <m:sup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  <m:sup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1005.686−</m:t>
                          </m:r>
                          <m:sSup>
                            <m:sSupPr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155.006</m:t>
                              </m:r>
                            </m:e>
                            <m:sup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23</m:t>
                          </m:r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=0.19832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D3E17B-B0D5-8B2A-4F50-732815F96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5" y="5988067"/>
                <a:ext cx="6194132" cy="555793"/>
              </a:xfrm>
              <a:prstGeom prst="rect">
                <a:avLst/>
              </a:prstGeom>
              <a:blipFill>
                <a:blip r:embed="rId7"/>
                <a:stretch>
                  <a:fillRect t="-82222" r="-410" b="-7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0F3AF88D-0592-D37E-B502-DFBB67C4783B}"/>
              </a:ext>
            </a:extLst>
          </p:cNvPr>
          <p:cNvSpPr txBox="1"/>
          <p:nvPr/>
        </p:nvSpPr>
        <p:spPr>
          <a:xfrm>
            <a:off x="346414" y="135886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Mean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BDCE28-EAB8-7DBA-F976-D72D0C05C641}"/>
              </a:ext>
            </a:extLst>
          </p:cNvPr>
          <p:cNvSpPr txBox="1"/>
          <p:nvPr/>
        </p:nvSpPr>
        <p:spPr>
          <a:xfrm>
            <a:off x="321567" y="2586376"/>
            <a:ext cx="636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Standard Deviation is a measure of the spread around the mean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87A0A8-2A86-BE2F-C8FB-3E1F50DD0AA3}"/>
              </a:ext>
            </a:extLst>
          </p:cNvPr>
          <p:cNvSpPr txBox="1"/>
          <p:nvPr/>
        </p:nvSpPr>
        <p:spPr>
          <a:xfrm>
            <a:off x="6682337" y="52046"/>
            <a:ext cx="455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Example 14.1 Simple Statistics of a Sample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26D4C79-D7DA-DCBA-4FAF-635AD71E35A8}"/>
              </a:ext>
            </a:extLst>
          </p:cNvPr>
          <p:cNvGraphicFramePr>
            <a:graphicFrameLocks noGrp="1"/>
          </p:cNvGraphicFramePr>
          <p:nvPr/>
        </p:nvGraphicFramePr>
        <p:xfrm>
          <a:off x="6890533" y="421378"/>
          <a:ext cx="4175712" cy="812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5952">
                  <a:extLst>
                    <a:ext uri="{9D8B030D-6E8A-4147-A177-3AD203B41FA5}">
                      <a16:colId xmlns:a16="http://schemas.microsoft.com/office/drawing/2014/main" val="2592168311"/>
                    </a:ext>
                  </a:extLst>
                </a:gridCol>
                <a:gridCol w="695952">
                  <a:extLst>
                    <a:ext uri="{9D8B030D-6E8A-4147-A177-3AD203B41FA5}">
                      <a16:colId xmlns:a16="http://schemas.microsoft.com/office/drawing/2014/main" val="3839531064"/>
                    </a:ext>
                  </a:extLst>
                </a:gridCol>
                <a:gridCol w="695952">
                  <a:extLst>
                    <a:ext uri="{9D8B030D-6E8A-4147-A177-3AD203B41FA5}">
                      <a16:colId xmlns:a16="http://schemas.microsoft.com/office/drawing/2014/main" val="3466121053"/>
                    </a:ext>
                  </a:extLst>
                </a:gridCol>
                <a:gridCol w="695952">
                  <a:extLst>
                    <a:ext uri="{9D8B030D-6E8A-4147-A177-3AD203B41FA5}">
                      <a16:colId xmlns:a16="http://schemas.microsoft.com/office/drawing/2014/main" val="3809506042"/>
                    </a:ext>
                  </a:extLst>
                </a:gridCol>
                <a:gridCol w="695952">
                  <a:extLst>
                    <a:ext uri="{9D8B030D-6E8A-4147-A177-3AD203B41FA5}">
                      <a16:colId xmlns:a16="http://schemas.microsoft.com/office/drawing/2014/main" val="3227716582"/>
                    </a:ext>
                  </a:extLst>
                </a:gridCol>
                <a:gridCol w="695952">
                  <a:extLst>
                    <a:ext uri="{9D8B030D-6E8A-4147-A177-3AD203B41FA5}">
                      <a16:colId xmlns:a16="http://schemas.microsoft.com/office/drawing/2014/main" val="23151091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36308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4848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27608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6.473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15038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6C23A6-CAB8-3177-2C3E-723485007F60}"/>
                  </a:ext>
                </a:extLst>
              </p:cNvPr>
              <p:cNvSpPr txBox="1"/>
              <p:nvPr/>
            </p:nvSpPr>
            <p:spPr>
              <a:xfrm>
                <a:off x="266847" y="4854520"/>
                <a:ext cx="66236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Small </a:t>
                </a:r>
                <a14:m>
                  <m:oMath xmlns:m="http://schemas.openxmlformats.org/officeDocument/2006/math">
                    <m:r>
                      <a:rPr kumimoji="0" lang="en-CA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</m:t>
                    </m:r>
                    <m:r>
                      <a:rPr kumimoji="0" lang="en-CA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  <m:r>
                      <a:rPr kumimoji="0" lang="en-CA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</m:t>
                    </m:r>
                    <m:r>
                      <a:rPr kumimoji="0" lang="en-CA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 means less dispersion of data around the mean value.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6C23A6-CAB8-3177-2C3E-723485007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47" y="4854520"/>
                <a:ext cx="6623685" cy="369332"/>
              </a:xfrm>
              <a:prstGeom prst="rect">
                <a:avLst/>
              </a:prstGeom>
              <a:blipFill>
                <a:blip r:embed="rId8"/>
                <a:stretch>
                  <a:fillRect l="-958" t="-6667" r="-76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0761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0B0F65-CF02-C71C-C0F9-5469E39A9199}"/>
              </a:ext>
            </a:extLst>
          </p:cNvPr>
          <p:cNvSpPr txBox="1"/>
          <p:nvPr/>
        </p:nvSpPr>
        <p:spPr>
          <a:xfrm>
            <a:off x="609601" y="232702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Statistics Review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BDD8B7B-4E66-53C8-472C-0163D8BA2972}"/>
              </a:ext>
            </a:extLst>
          </p:cNvPr>
          <p:cNvGraphicFramePr>
            <a:graphicFrameLocks noGrp="1"/>
          </p:cNvGraphicFramePr>
          <p:nvPr/>
        </p:nvGraphicFramePr>
        <p:xfrm>
          <a:off x="6643665" y="509125"/>
          <a:ext cx="4465680" cy="5839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3136">
                  <a:extLst>
                    <a:ext uri="{9D8B030D-6E8A-4147-A177-3AD203B41FA5}">
                      <a16:colId xmlns:a16="http://schemas.microsoft.com/office/drawing/2014/main" val="2969987491"/>
                    </a:ext>
                  </a:extLst>
                </a:gridCol>
                <a:gridCol w="893136">
                  <a:extLst>
                    <a:ext uri="{9D8B030D-6E8A-4147-A177-3AD203B41FA5}">
                      <a16:colId xmlns:a16="http://schemas.microsoft.com/office/drawing/2014/main" val="2680138136"/>
                    </a:ext>
                  </a:extLst>
                </a:gridCol>
                <a:gridCol w="893136">
                  <a:extLst>
                    <a:ext uri="{9D8B030D-6E8A-4147-A177-3AD203B41FA5}">
                      <a16:colId xmlns:a16="http://schemas.microsoft.com/office/drawing/2014/main" val="4186673947"/>
                    </a:ext>
                  </a:extLst>
                </a:gridCol>
                <a:gridCol w="893136">
                  <a:extLst>
                    <a:ext uri="{9D8B030D-6E8A-4147-A177-3AD203B41FA5}">
                      <a16:colId xmlns:a16="http://schemas.microsoft.com/office/drawing/2014/main" val="2549471258"/>
                    </a:ext>
                  </a:extLst>
                </a:gridCol>
                <a:gridCol w="893136">
                  <a:extLst>
                    <a:ext uri="{9D8B030D-6E8A-4147-A177-3AD203B41FA5}">
                      <a16:colId xmlns:a16="http://schemas.microsoft.com/office/drawing/2014/main" val="3203304190"/>
                    </a:ext>
                  </a:extLst>
                </a:gridCol>
              </a:tblGrid>
              <a:tr h="23359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i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yi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yi sorted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yi rounded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frequency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extLst>
                  <a:ext uri="{0D108BD9-81ED-4DB2-BD59-A6C34878D82A}">
                    <a16:rowId xmlns:a16="http://schemas.microsoft.com/office/drawing/2014/main" val="3286363542"/>
                  </a:ext>
                </a:extLst>
              </a:tr>
              <a:tr h="23359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1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1400" u="none" strike="noStrike">
                          <a:effectLst/>
                        </a:rPr>
                        <a:t>5.748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5.665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5.7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8026" marR="98026" marT="49013" marB="49013" anchor="ctr"/>
                </a:tc>
                <a:extLst>
                  <a:ext uri="{0D108BD9-81ED-4DB2-BD59-A6C34878D82A}">
                    <a16:rowId xmlns:a16="http://schemas.microsoft.com/office/drawing/2014/main" val="639243447"/>
                  </a:ext>
                </a:extLst>
              </a:tr>
              <a:tr h="23359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1400" u="none" strike="noStrike">
                          <a:effectLst/>
                        </a:rPr>
                        <a:t>6.612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5.748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5.7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938032"/>
                  </a:ext>
                </a:extLst>
              </a:tr>
              <a:tr h="23359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3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1400" u="none" strike="noStrike">
                          <a:effectLst/>
                        </a:rPr>
                        <a:t>6.121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5.931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5.9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3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8026" marR="98026" marT="49013" marB="49013" anchor="ctr"/>
                </a:tc>
                <a:extLst>
                  <a:ext uri="{0D108BD9-81ED-4DB2-BD59-A6C34878D82A}">
                    <a16:rowId xmlns:a16="http://schemas.microsoft.com/office/drawing/2014/main" val="1220888411"/>
                  </a:ext>
                </a:extLst>
              </a:tr>
              <a:tr h="23359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4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1400" u="none" strike="noStrike">
                          <a:effectLst/>
                        </a:rPr>
                        <a:t>5.931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5.962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378221"/>
                  </a:ext>
                </a:extLst>
              </a:tr>
              <a:tr h="23359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5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1400" u="none" strike="noStrike">
                          <a:effectLst/>
                        </a:rPr>
                        <a:t>6.192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6.028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012529"/>
                  </a:ext>
                </a:extLst>
              </a:tr>
              <a:tr h="23359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6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1400" u="none" strike="noStrike">
                          <a:effectLst/>
                        </a:rPr>
                        <a:t>5.665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6.107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6.1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4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8026" marR="98026" marT="49013" marB="49013" anchor="ctr"/>
                </a:tc>
                <a:extLst>
                  <a:ext uri="{0D108BD9-81ED-4DB2-BD59-A6C34878D82A}">
                    <a16:rowId xmlns:a16="http://schemas.microsoft.com/office/drawing/2014/main" val="809595545"/>
                  </a:ext>
                </a:extLst>
              </a:tr>
              <a:tr h="23359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7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1400" u="none" strike="noStrike">
                          <a:effectLst/>
                        </a:rPr>
                        <a:t>6.107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6.121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6.1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262895"/>
                  </a:ext>
                </a:extLst>
              </a:tr>
              <a:tr h="23359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8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1400" u="none" strike="noStrike">
                          <a:effectLst/>
                        </a:rPr>
                        <a:t>7.103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6.172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062169"/>
                  </a:ext>
                </a:extLst>
              </a:tr>
              <a:tr h="23359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9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1400" u="none" strike="noStrike">
                          <a:effectLst/>
                        </a:rPr>
                        <a:t>6.49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6.192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877559"/>
                  </a:ext>
                </a:extLst>
              </a:tr>
              <a:tr h="23359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10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1400" u="none" strike="noStrike">
                          <a:effectLst/>
                        </a:rPr>
                        <a:t>6.326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6.326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6.3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5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8026" marR="98026" marT="49013" marB="49013" anchor="ctr"/>
                </a:tc>
                <a:extLst>
                  <a:ext uri="{0D108BD9-81ED-4DB2-BD59-A6C34878D82A}">
                    <a16:rowId xmlns:a16="http://schemas.microsoft.com/office/drawing/2014/main" val="28042780"/>
                  </a:ext>
                </a:extLst>
              </a:tr>
              <a:tr h="23359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11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1400" u="none" strike="noStrike">
                          <a:effectLst/>
                        </a:rPr>
                        <a:t>6.64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6.457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6.5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278959"/>
                  </a:ext>
                </a:extLst>
              </a:tr>
              <a:tr h="23359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12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1400" u="none" strike="noStrike">
                          <a:effectLst/>
                        </a:rPr>
                        <a:t>6.028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6.473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6.5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534383"/>
                  </a:ext>
                </a:extLst>
              </a:tr>
              <a:tr h="23359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13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1400" u="none" strike="noStrike">
                          <a:effectLst/>
                        </a:rPr>
                        <a:t>6.826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6.490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6.5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092178"/>
                  </a:ext>
                </a:extLst>
              </a:tr>
              <a:tr h="23359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14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1400" u="none" strike="noStrike">
                          <a:effectLst/>
                        </a:rPr>
                        <a:t>6.975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6.504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6.5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628601"/>
                  </a:ext>
                </a:extLst>
              </a:tr>
              <a:tr h="23359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15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1400" u="none" strike="noStrike">
                          <a:effectLst/>
                        </a:rPr>
                        <a:t>6.888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6.612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6.6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3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8026" marR="98026" marT="49013" marB="49013" anchor="ctr"/>
                </a:tc>
                <a:extLst>
                  <a:ext uri="{0D108BD9-81ED-4DB2-BD59-A6C34878D82A}">
                    <a16:rowId xmlns:a16="http://schemas.microsoft.com/office/drawing/2014/main" val="1749319343"/>
                  </a:ext>
                </a:extLst>
              </a:tr>
              <a:tr h="23359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16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1400" u="none" strike="noStrike">
                          <a:effectLst/>
                        </a:rPr>
                        <a:t>6.778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6.640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6.6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377400"/>
                  </a:ext>
                </a:extLst>
              </a:tr>
              <a:tr h="23359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17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1400" u="none" strike="noStrike">
                          <a:effectLst/>
                        </a:rPr>
                        <a:t>6.457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6.688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6.7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150346"/>
                  </a:ext>
                </a:extLst>
              </a:tr>
              <a:tr h="23359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18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1400" u="none" strike="noStrike">
                          <a:effectLst/>
                        </a:rPr>
                        <a:t>6.928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6.778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6.8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4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8026" marR="98026" marT="49013" marB="49013" anchor="ctr"/>
                </a:tc>
                <a:extLst>
                  <a:ext uri="{0D108BD9-81ED-4DB2-BD59-A6C34878D82A}">
                    <a16:rowId xmlns:a16="http://schemas.microsoft.com/office/drawing/2014/main" val="94450881"/>
                  </a:ext>
                </a:extLst>
              </a:tr>
              <a:tr h="23359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19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1400" u="none" strike="noStrike">
                          <a:effectLst/>
                        </a:rPr>
                        <a:t>6.504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6.826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6.8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362135"/>
                  </a:ext>
                </a:extLst>
              </a:tr>
              <a:tr h="23359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20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1400" u="none" strike="noStrike">
                          <a:effectLst/>
                        </a:rPr>
                        <a:t>6.172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6.888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6.9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494563"/>
                  </a:ext>
                </a:extLst>
              </a:tr>
              <a:tr h="23359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21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1400" u="none" strike="noStrike">
                          <a:effectLst/>
                        </a:rPr>
                        <a:t>5.962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6.928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 dirty="0">
                          <a:effectLst/>
                        </a:rPr>
                        <a:t>6.9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524930"/>
                  </a:ext>
                </a:extLst>
              </a:tr>
              <a:tr h="23359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22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1400" u="none" strike="noStrike">
                          <a:effectLst/>
                        </a:rPr>
                        <a:t>6.688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6.975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7.0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8026" marR="98026" marT="49013" marB="49013" anchor="ctr"/>
                </a:tc>
                <a:extLst>
                  <a:ext uri="{0D108BD9-81ED-4DB2-BD59-A6C34878D82A}">
                    <a16:rowId xmlns:a16="http://schemas.microsoft.com/office/drawing/2014/main" val="347760482"/>
                  </a:ext>
                </a:extLst>
              </a:tr>
              <a:tr h="23359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23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1400" u="none" strike="noStrike">
                          <a:effectLst/>
                        </a:rPr>
                        <a:t>7.393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7.103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7.1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567818"/>
                  </a:ext>
                </a:extLst>
              </a:tr>
              <a:tr h="23359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>
                          <a:effectLst/>
                        </a:rPr>
                        <a:t>24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1400" u="none" strike="noStrike">
                          <a:effectLst/>
                        </a:rPr>
                        <a:t>6.473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7.393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u="none" strike="noStrike">
                          <a:effectLst/>
                        </a:rPr>
                        <a:t>7.4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u="none" strike="noStrike" dirty="0">
                          <a:effectLst/>
                        </a:rPr>
                        <a:t>1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05" marR="10305" marT="10305" marB="0" anchor="ctr"/>
                </a:tc>
                <a:extLst>
                  <a:ext uri="{0D108BD9-81ED-4DB2-BD59-A6C34878D82A}">
                    <a16:rowId xmlns:a16="http://schemas.microsoft.com/office/drawing/2014/main" val="230179029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E6E452A-96CB-2207-AFB0-9E174B6EF14F}"/>
              </a:ext>
            </a:extLst>
          </p:cNvPr>
          <p:cNvSpPr txBox="1"/>
          <p:nvPr/>
        </p:nvSpPr>
        <p:spPr>
          <a:xfrm>
            <a:off x="246360" y="896748"/>
            <a:ext cx="377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Histogram – Frequency Distribution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8F6A9D-D284-3115-98B5-9E466D82803B}"/>
              </a:ext>
            </a:extLst>
          </p:cNvPr>
          <p:cNvSpPr txBox="1"/>
          <p:nvPr/>
        </p:nvSpPr>
        <p:spPr>
          <a:xfrm>
            <a:off x="346414" y="1358864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Number of Bins =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A468E-25DE-0BB1-5CD0-7465CC79EC15}"/>
              </a:ext>
            </a:extLst>
          </p:cNvPr>
          <p:cNvSpPr txBox="1"/>
          <p:nvPr/>
        </p:nvSpPr>
        <p:spPr>
          <a:xfrm>
            <a:off x="346414" y="1661382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Bin width = (7.4-5.7)/8 = 0.2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313DAC-6534-8815-23F5-10558E36AD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50850" y="2123498"/>
            <a:ext cx="4584700" cy="27559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BAA26A-66C9-F77B-22C9-6809F982BCAB}"/>
              </a:ext>
            </a:extLst>
          </p:cNvPr>
          <p:cNvCxnSpPr>
            <a:cxnSpLocks/>
          </p:cNvCxnSpPr>
          <p:nvPr/>
        </p:nvCxnSpPr>
        <p:spPr>
          <a:xfrm>
            <a:off x="2703870" y="2696637"/>
            <a:ext cx="0" cy="1918314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C27A65-6827-48F5-79E0-966ED8D94D69}"/>
              </a:ext>
            </a:extLst>
          </p:cNvPr>
          <p:cNvSpPr txBox="1"/>
          <p:nvPr/>
        </p:nvSpPr>
        <p:spPr>
          <a:xfrm>
            <a:off x="2832324" y="2446677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Mean ~ 6.46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62E3ED-3AE2-FAD3-1687-C8B69ED3D42B}"/>
              </a:ext>
            </a:extLst>
          </p:cNvPr>
          <p:cNvCxnSpPr>
            <a:stCxn id="13" idx="1"/>
          </p:cNvCxnSpPr>
          <p:nvPr/>
        </p:nvCxnSpPr>
        <p:spPr>
          <a:xfrm flipH="1">
            <a:off x="2703870" y="2585177"/>
            <a:ext cx="128454" cy="11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9AD9AC79-970F-D6A2-352C-0C5FE8ECB6CF}"/>
              </a:ext>
            </a:extLst>
          </p:cNvPr>
          <p:cNvSpPr/>
          <p:nvPr/>
        </p:nvSpPr>
        <p:spPr>
          <a:xfrm>
            <a:off x="178905" y="2772443"/>
            <a:ext cx="5270324" cy="1817597"/>
          </a:xfrm>
          <a:custGeom>
            <a:avLst/>
            <a:gdLst>
              <a:gd name="connsiteX0" fmla="*/ 0 w 5347325"/>
              <a:gd name="connsiteY0" fmla="*/ 1749315 h 1817597"/>
              <a:gd name="connsiteX1" fmla="*/ 1053548 w 5347325"/>
              <a:gd name="connsiteY1" fmla="*/ 1471020 h 1817597"/>
              <a:gd name="connsiteX2" fmla="*/ 2544418 w 5347325"/>
              <a:gd name="connsiteY2" fmla="*/ 28 h 1817597"/>
              <a:gd name="connsiteX3" fmla="*/ 4214192 w 5347325"/>
              <a:gd name="connsiteY3" fmla="*/ 1431263 h 1817597"/>
              <a:gd name="connsiteX4" fmla="*/ 5247861 w 5347325"/>
              <a:gd name="connsiteY4" fmla="*/ 1789072 h 1817597"/>
              <a:gd name="connsiteX5" fmla="*/ 5247861 w 5347325"/>
              <a:gd name="connsiteY5" fmla="*/ 1769194 h 181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47325" h="1817597">
                <a:moveTo>
                  <a:pt x="0" y="1749315"/>
                </a:moveTo>
                <a:cubicBezTo>
                  <a:pt x="314739" y="1755941"/>
                  <a:pt x="629478" y="1762568"/>
                  <a:pt x="1053548" y="1471020"/>
                </a:cubicBezTo>
                <a:cubicBezTo>
                  <a:pt x="1477618" y="1179472"/>
                  <a:pt x="2017644" y="6654"/>
                  <a:pt x="2544418" y="28"/>
                </a:cubicBezTo>
                <a:cubicBezTo>
                  <a:pt x="3071192" y="-6598"/>
                  <a:pt x="3763618" y="1133089"/>
                  <a:pt x="4214192" y="1431263"/>
                </a:cubicBezTo>
                <a:cubicBezTo>
                  <a:pt x="4664766" y="1729437"/>
                  <a:pt x="5247861" y="1789072"/>
                  <a:pt x="5247861" y="1789072"/>
                </a:cubicBezTo>
                <a:cubicBezTo>
                  <a:pt x="5420139" y="1845394"/>
                  <a:pt x="5334000" y="1807294"/>
                  <a:pt x="5247861" y="176919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DBCF42-C954-976A-3212-3B51C46AE538}"/>
              </a:ext>
            </a:extLst>
          </p:cNvPr>
          <p:cNvSpPr txBox="1"/>
          <p:nvPr/>
        </p:nvSpPr>
        <p:spPr>
          <a:xfrm>
            <a:off x="178905" y="5049923"/>
            <a:ext cx="6189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The histogram follows a bell-shaped curve around the mean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called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normal distribution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8AFA2C-5CF4-4619-3A6F-40A917E39A53}"/>
              </a:ext>
            </a:extLst>
          </p:cNvPr>
          <p:cNvCxnSpPr/>
          <p:nvPr/>
        </p:nvCxnSpPr>
        <p:spPr>
          <a:xfrm>
            <a:off x="1830955" y="3501448"/>
            <a:ext cx="1826645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FF673C-3794-9975-D391-9BDD1DD86BF1}"/>
                  </a:ext>
                </a:extLst>
              </p:cNvPr>
              <p:cNvSpPr txBox="1"/>
              <p:nvPr/>
            </p:nvSpPr>
            <p:spPr>
              <a:xfrm>
                <a:off x="2965374" y="3501448"/>
                <a:ext cx="28084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FF673C-3794-9975-D391-9BDD1DD8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374" y="3501448"/>
                <a:ext cx="280846" cy="298928"/>
              </a:xfrm>
              <a:prstGeom prst="rect">
                <a:avLst/>
              </a:prstGeom>
              <a:blipFill>
                <a:blip r:embed="rId3"/>
                <a:stretch>
                  <a:fillRect l="-8696" r="-434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7672C0-66CE-135B-EB3A-60ED03F1B94D}"/>
                  </a:ext>
                </a:extLst>
              </p:cNvPr>
              <p:cNvSpPr txBox="1"/>
              <p:nvPr/>
            </p:nvSpPr>
            <p:spPr>
              <a:xfrm>
                <a:off x="2270849" y="3501448"/>
                <a:ext cx="28084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7672C0-66CE-135B-EB3A-60ED03F1B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849" y="3501448"/>
                <a:ext cx="280846" cy="298928"/>
              </a:xfrm>
              <a:prstGeom prst="rect">
                <a:avLst/>
              </a:prstGeom>
              <a:blipFill>
                <a:blip r:embed="rId4"/>
                <a:stretch>
                  <a:fillRect l="-13043" r="-434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B26D5C-1A7F-4A07-58B5-00EB68ADA3E4}"/>
                  </a:ext>
                </a:extLst>
              </p:cNvPr>
              <p:cNvSpPr txBox="1"/>
              <p:nvPr/>
            </p:nvSpPr>
            <p:spPr>
              <a:xfrm>
                <a:off x="178905" y="5731193"/>
                <a:ext cx="6575326" cy="989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If a quantity is normally distributed, the range defined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CA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  <m:r>
                          <a:rPr kumimoji="0" lang="en-CA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−</m:t>
                        </m:r>
                        <m:r>
                          <a:rPr kumimoji="0" lang="en-CA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CA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</m:oMath>
                </a14:m>
                <a:endPara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CA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  <m:r>
                          <a:rPr kumimoji="0" lang="en-CA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CA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CA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 compasses 68% data and the range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CA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  <m:r>
                          <a:rPr kumimoji="0" lang="en-CA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−</m:t>
                        </m:r>
                        <m:r>
                          <a:rPr kumimoji="0" lang="en-CA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a:rPr kumimoji="0" lang="en-CA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CA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 to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CA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  <m:r>
                          <a:rPr kumimoji="0" lang="en-CA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−</m:t>
                        </m:r>
                        <m:r>
                          <a:rPr kumimoji="0" lang="en-CA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a:rPr kumimoji="0" lang="en-CA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CA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 compasses approximately 95% of the values.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B26D5C-1A7F-4A07-58B5-00EB68ADA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05" y="5731193"/>
                <a:ext cx="6575326" cy="989117"/>
              </a:xfrm>
              <a:prstGeom prst="rect">
                <a:avLst/>
              </a:prstGeom>
              <a:blipFill>
                <a:blip r:embed="rId5"/>
                <a:stretch>
                  <a:fillRect l="-578" t="-256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A3A03B-ABF3-E0E4-9844-F2CABFE09DB5}"/>
                  </a:ext>
                </a:extLst>
              </p:cNvPr>
              <p:cNvSpPr txBox="1"/>
              <p:nvPr/>
            </p:nvSpPr>
            <p:spPr>
              <a:xfrm>
                <a:off x="4398260" y="1435448"/>
                <a:ext cx="1274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</m:acc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 ~ 6.46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A3A03B-ABF3-E0E4-9844-F2CABFE09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60" y="1435448"/>
                <a:ext cx="1274580" cy="307777"/>
              </a:xfrm>
              <a:prstGeom prst="rect">
                <a:avLst/>
              </a:prstGeom>
              <a:blipFill>
                <a:blip r:embed="rId6"/>
                <a:stretch>
                  <a:fillRect l="-1980" r="-99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BEF471-222A-868E-AEC4-EADFEDA2C62C}"/>
                  </a:ext>
                </a:extLst>
              </p:cNvPr>
              <p:cNvSpPr txBox="1"/>
              <p:nvPr/>
            </p:nvSpPr>
            <p:spPr>
              <a:xfrm>
                <a:off x="3906018" y="1700032"/>
                <a:ext cx="2351478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Standard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~ 0.45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BEF471-222A-868E-AEC4-EADFEDA2C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018" y="1700032"/>
                <a:ext cx="2351478" cy="324769"/>
              </a:xfrm>
              <a:prstGeom prst="rect">
                <a:avLst/>
              </a:prstGeom>
              <a:blipFill>
                <a:blip r:embed="rId7"/>
                <a:stretch>
                  <a:fillRect l="-538" t="-370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E7DDC0A-9B32-CFDA-8513-0CA47D6D88BA}"/>
              </a:ext>
            </a:extLst>
          </p:cNvPr>
          <p:cNvSpPr txBox="1"/>
          <p:nvPr/>
        </p:nvSpPr>
        <p:spPr>
          <a:xfrm>
            <a:off x="5081757" y="2840287"/>
            <a:ext cx="1000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Bell-shaped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curve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062BBC-5F4B-BAC2-71D7-754A9B036F3F}"/>
              </a:ext>
            </a:extLst>
          </p:cNvPr>
          <p:cNvCxnSpPr>
            <a:stCxn id="26" idx="1"/>
          </p:cNvCxnSpPr>
          <p:nvPr/>
        </p:nvCxnSpPr>
        <p:spPr>
          <a:xfrm flipH="1">
            <a:off x="3906018" y="3071120"/>
            <a:ext cx="1175739" cy="729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733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23FD289-F7EF-C3B7-7DA6-FD2BC4D72D20}"/>
              </a:ext>
            </a:extLst>
          </p:cNvPr>
          <p:cNvSpPr/>
          <p:nvPr/>
        </p:nvSpPr>
        <p:spPr>
          <a:xfrm>
            <a:off x="3962568" y="5044988"/>
            <a:ext cx="3651752" cy="1547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5743C3-49EC-0455-8BEE-165A47FD708E}"/>
                  </a:ext>
                </a:extLst>
              </p:cNvPr>
              <p:cNvSpPr txBox="1"/>
              <p:nvPr/>
            </p:nvSpPr>
            <p:spPr>
              <a:xfrm>
                <a:off x="2777180" y="545329"/>
                <a:ext cx="14209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5743C3-49EC-0455-8BEE-165A47FD7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180" y="545329"/>
                <a:ext cx="1420966" cy="276999"/>
              </a:xfrm>
              <a:prstGeom prst="rect">
                <a:avLst/>
              </a:prstGeom>
              <a:blipFill>
                <a:blip r:embed="rId2"/>
                <a:stretch>
                  <a:fillRect l="-2655" t="-4348" r="-88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7F5A0AAE-B0B5-7EDD-D119-35BA0949FC94}"/>
              </a:ext>
            </a:extLst>
          </p:cNvPr>
          <p:cNvGrpSpPr/>
          <p:nvPr/>
        </p:nvGrpSpPr>
        <p:grpSpPr>
          <a:xfrm>
            <a:off x="7483546" y="404790"/>
            <a:ext cx="3960741" cy="2639331"/>
            <a:chOff x="3325884" y="596348"/>
            <a:chExt cx="5230287" cy="348532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01AF5F-5AD1-CF0C-D7E0-2422F23DE43A}"/>
                </a:ext>
              </a:extLst>
            </p:cNvPr>
            <p:cNvCxnSpPr/>
            <p:nvPr/>
          </p:nvCxnSpPr>
          <p:spPr>
            <a:xfrm>
              <a:off x="4068417" y="596348"/>
              <a:ext cx="0" cy="3485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97C97ED-0F94-28ED-D014-01FEA3992D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9060" y="3400260"/>
              <a:ext cx="5137111" cy="28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D38ADEF-162A-EBA3-25B8-6D76F1122CD2}"/>
                </a:ext>
              </a:extLst>
            </p:cNvPr>
            <p:cNvSpPr/>
            <p:nvPr/>
          </p:nvSpPr>
          <p:spPr>
            <a:xfrm>
              <a:off x="5585791" y="1300370"/>
              <a:ext cx="145774" cy="145774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FEB1DA0-7995-BD70-6198-8EBB22CCAC89}"/>
                </a:ext>
              </a:extLst>
            </p:cNvPr>
            <p:cNvSpPr/>
            <p:nvPr/>
          </p:nvSpPr>
          <p:spPr>
            <a:xfrm>
              <a:off x="6400800" y="1273866"/>
              <a:ext cx="145774" cy="145774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E31EAD5-D410-4C54-F8DC-F1F28DA7246B}"/>
                </a:ext>
              </a:extLst>
            </p:cNvPr>
            <p:cNvSpPr/>
            <p:nvPr/>
          </p:nvSpPr>
          <p:spPr>
            <a:xfrm>
              <a:off x="5297556" y="2252869"/>
              <a:ext cx="145774" cy="145774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6081077-458E-DC69-DD01-1097E3BF5911}"/>
                </a:ext>
              </a:extLst>
            </p:cNvPr>
            <p:cNvSpPr/>
            <p:nvPr/>
          </p:nvSpPr>
          <p:spPr>
            <a:xfrm>
              <a:off x="6844747" y="1393135"/>
              <a:ext cx="145774" cy="145774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D948A73-16F9-EFCF-04DE-3F45F5FEFC59}"/>
                </a:ext>
              </a:extLst>
            </p:cNvPr>
            <p:cNvSpPr/>
            <p:nvPr/>
          </p:nvSpPr>
          <p:spPr>
            <a:xfrm>
              <a:off x="4532244" y="2241275"/>
              <a:ext cx="145774" cy="145774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CC9DF3-EF36-A35E-839C-42FEF3B50F6D}"/>
                </a:ext>
              </a:extLst>
            </p:cNvPr>
            <p:cNvSpPr/>
            <p:nvPr/>
          </p:nvSpPr>
          <p:spPr>
            <a:xfrm>
              <a:off x="7540487" y="1080053"/>
              <a:ext cx="145774" cy="145774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EBE1399-04CB-E873-8AA1-32537E60791F}"/>
                </a:ext>
              </a:extLst>
            </p:cNvPr>
            <p:cNvSpPr/>
            <p:nvPr/>
          </p:nvSpPr>
          <p:spPr>
            <a:xfrm>
              <a:off x="6685721" y="2168388"/>
              <a:ext cx="145774" cy="145774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6DB27E-2D7F-EAB4-FD3F-BB880168E557}"/>
                </a:ext>
              </a:extLst>
            </p:cNvPr>
            <p:cNvSpPr/>
            <p:nvPr/>
          </p:nvSpPr>
          <p:spPr>
            <a:xfrm>
              <a:off x="4333461" y="2776331"/>
              <a:ext cx="145774" cy="145774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2590136-EBF7-3AAF-7307-C936FA589DBA}"/>
                </a:ext>
              </a:extLst>
            </p:cNvPr>
            <p:cNvSpPr/>
            <p:nvPr/>
          </p:nvSpPr>
          <p:spPr>
            <a:xfrm>
              <a:off x="4949687" y="1669773"/>
              <a:ext cx="145774" cy="145774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A691A2B-D396-0000-6EC9-D9C5784918BB}"/>
                </a:ext>
              </a:extLst>
            </p:cNvPr>
            <p:cNvSpPr/>
            <p:nvPr/>
          </p:nvSpPr>
          <p:spPr>
            <a:xfrm>
              <a:off x="6327913" y="1909970"/>
              <a:ext cx="145774" cy="145774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7C5C6F9-446F-F624-5C9E-1EFAA1028E1C}"/>
                </a:ext>
              </a:extLst>
            </p:cNvPr>
            <p:cNvCxnSpPr/>
            <p:nvPr/>
          </p:nvCxnSpPr>
          <p:spPr>
            <a:xfrm flipV="1">
              <a:off x="3498575" y="770283"/>
              <a:ext cx="4625009" cy="2279373"/>
            </a:xfrm>
            <a:prstGeom prst="line">
              <a:avLst/>
            </a:prstGeom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B99516B-BE46-A6AC-4392-C67175A9DD89}"/>
                </a:ext>
              </a:extLst>
            </p:cNvPr>
            <p:cNvCxnSpPr>
              <a:stCxn id="8" idx="0"/>
            </p:cNvCxnSpPr>
            <p:nvPr/>
          </p:nvCxnSpPr>
          <p:spPr>
            <a:xfrm>
              <a:off x="5658678" y="1300370"/>
              <a:ext cx="0" cy="21286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1999091-4C03-8B29-4AB8-EDF9BA61F1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7527" y="1982029"/>
              <a:ext cx="15811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C2A56B5-834A-C14D-3488-00D5553658EA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H="1">
              <a:off x="4068417" y="1373257"/>
              <a:ext cx="16631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D341A41-C6CB-184B-34E5-B3B9586F6DE6}"/>
                    </a:ext>
                  </a:extLst>
                </p:cNvPr>
                <p:cNvSpPr txBox="1"/>
                <p:nvPr/>
              </p:nvSpPr>
              <p:spPr>
                <a:xfrm>
                  <a:off x="5566803" y="3400260"/>
                  <a:ext cx="25834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CA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D341A41-C6CB-184B-34E5-B3B9586F6D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6803" y="3400260"/>
                  <a:ext cx="25834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3529" r="-17647" b="-5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237F2D8-5102-DC3E-5990-BB725ACD4694}"/>
                    </a:ext>
                  </a:extLst>
                </p:cNvPr>
                <p:cNvSpPr txBox="1"/>
                <p:nvPr/>
              </p:nvSpPr>
              <p:spPr>
                <a:xfrm>
                  <a:off x="3773435" y="1198602"/>
                  <a:ext cx="25834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CA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237F2D8-5102-DC3E-5990-BB725ACD4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3435" y="1198602"/>
                  <a:ext cx="25834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5294" r="-23529" b="-6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BFC2E00-AFA9-AD5D-0122-4BE5ECCC7095}"/>
                    </a:ext>
                  </a:extLst>
                </p:cNvPr>
                <p:cNvSpPr txBox="1"/>
                <p:nvPr/>
              </p:nvSpPr>
              <p:spPr>
                <a:xfrm>
                  <a:off x="3773435" y="1832617"/>
                  <a:ext cx="1963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BFC2E00-AFA9-AD5D-0122-4BE5ECCC70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3435" y="1832617"/>
                  <a:ext cx="19633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6154" r="-46154" b="-705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17782E5-9FDA-403D-996F-CBEB158C2695}"/>
                    </a:ext>
                  </a:extLst>
                </p:cNvPr>
                <p:cNvSpPr txBox="1"/>
                <p:nvPr/>
              </p:nvSpPr>
              <p:spPr>
                <a:xfrm>
                  <a:off x="3325884" y="1522332"/>
                  <a:ext cx="2442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𝑒</m:t>
                            </m:r>
                          </m:e>
                          <m:sub>
                            <m:r>
                              <a:rPr kumimoji="0" lang="en-CA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17782E5-9FDA-403D-996F-CBEB158C26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884" y="1522332"/>
                  <a:ext cx="24423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3333" r="-26667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870BF731-52D5-F7B1-DEAC-DE50F57B4B51}"/>
                </a:ext>
              </a:extLst>
            </p:cNvPr>
            <p:cNvSpPr/>
            <p:nvPr/>
          </p:nvSpPr>
          <p:spPr>
            <a:xfrm>
              <a:off x="3604591" y="1373257"/>
              <a:ext cx="95967" cy="608772"/>
            </a:xfrm>
            <a:prstGeom prst="leftBrace">
              <a:avLst>
                <a:gd name="adj1" fmla="val 75177"/>
                <a:gd name="adj2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AECD75C6-92E4-AC4A-4D3E-E40F0FDE8F3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71142" y="3435992"/>
              <a:ext cx="3176967" cy="2511736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058989">
                      <a:extLst>
                        <a:ext uri="{9D8B030D-6E8A-4147-A177-3AD203B41FA5}">
                          <a16:colId xmlns:a16="http://schemas.microsoft.com/office/drawing/2014/main" val="1530857180"/>
                        </a:ext>
                      </a:extLst>
                    </a:gridCol>
                    <a:gridCol w="1058989">
                      <a:extLst>
                        <a:ext uri="{9D8B030D-6E8A-4147-A177-3AD203B41FA5}">
                          <a16:colId xmlns:a16="http://schemas.microsoft.com/office/drawing/2014/main" val="4019244258"/>
                        </a:ext>
                      </a:extLst>
                    </a:gridCol>
                    <a:gridCol w="1058989">
                      <a:extLst>
                        <a:ext uri="{9D8B030D-6E8A-4147-A177-3AD203B41FA5}">
                          <a16:colId xmlns:a16="http://schemas.microsoft.com/office/drawing/2014/main" val="4254732999"/>
                        </a:ext>
                      </a:extLst>
                    </a:gridCol>
                  </a:tblGrid>
                  <a:tr h="3139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4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X values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Y values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1871055"/>
                      </a:ext>
                    </a:extLst>
                  </a:tr>
                  <a:tr h="3139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CA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4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CA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8233904"/>
                      </a:ext>
                    </a:extLst>
                  </a:tr>
                  <a:tr h="3139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CA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4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CA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16884004"/>
                      </a:ext>
                    </a:extLst>
                  </a:tr>
                  <a:tr h="3139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CA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4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CA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3249536"/>
                      </a:ext>
                    </a:extLst>
                  </a:tr>
                  <a:tr h="3139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CA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4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CA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0270"/>
                      </a:ext>
                    </a:extLst>
                  </a:tr>
                  <a:tr h="3139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CA" sz="1400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4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CA" sz="1400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6155467"/>
                      </a:ext>
                    </a:extLst>
                  </a:tr>
                  <a:tr h="3139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---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---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---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2271657"/>
                      </a:ext>
                    </a:extLst>
                  </a:tr>
                  <a:tr h="3139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CA" sz="1400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4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CA" sz="1400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05172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AECD75C6-92E4-AC4A-4D3E-E40F0FDE8F3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71142" y="3435992"/>
              <a:ext cx="3176967" cy="2511736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058989">
                      <a:extLst>
                        <a:ext uri="{9D8B030D-6E8A-4147-A177-3AD203B41FA5}">
                          <a16:colId xmlns:a16="http://schemas.microsoft.com/office/drawing/2014/main" val="1530857180"/>
                        </a:ext>
                      </a:extLst>
                    </a:gridCol>
                    <a:gridCol w="1058989">
                      <a:extLst>
                        <a:ext uri="{9D8B030D-6E8A-4147-A177-3AD203B41FA5}">
                          <a16:colId xmlns:a16="http://schemas.microsoft.com/office/drawing/2014/main" val="4019244258"/>
                        </a:ext>
                      </a:extLst>
                    </a:gridCol>
                    <a:gridCol w="1058989">
                      <a:extLst>
                        <a:ext uri="{9D8B030D-6E8A-4147-A177-3AD203B41FA5}">
                          <a16:colId xmlns:a16="http://schemas.microsoft.com/office/drawing/2014/main" val="4254732999"/>
                        </a:ext>
                      </a:extLst>
                    </a:gridCol>
                  </a:tblGrid>
                  <a:tr h="3139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90" t="-4000" r="-201190" b="-7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X values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Y values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1871055"/>
                      </a:ext>
                    </a:extLst>
                  </a:tr>
                  <a:tr h="3139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2410" t="-104000" r="-103614" b="-6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0000" t="-104000" r="-2381" b="-6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233904"/>
                      </a:ext>
                    </a:extLst>
                  </a:tr>
                  <a:tr h="3139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2410" t="-204000" r="-103614" b="-5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0000" t="-204000" r="-2381" b="-5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6884004"/>
                      </a:ext>
                    </a:extLst>
                  </a:tr>
                  <a:tr h="3139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2410" t="-304000" r="-103614" b="-4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0000" t="-304000" r="-2381" b="-4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3249536"/>
                      </a:ext>
                    </a:extLst>
                  </a:tr>
                  <a:tr h="3139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2410" t="-420833" r="-103614" b="-32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0000" t="-420833" r="-2381" b="-329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0270"/>
                      </a:ext>
                    </a:extLst>
                  </a:tr>
                  <a:tr h="3139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2410" t="-500000" r="-103614" b="-2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0000" t="-500000" r="-2381" b="-21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155467"/>
                      </a:ext>
                    </a:extLst>
                  </a:tr>
                  <a:tr h="3139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---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---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---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2271657"/>
                      </a:ext>
                    </a:extLst>
                  </a:tr>
                  <a:tr h="3139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2410" t="-700000" r="-103614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0000" t="-700000" r="-2381" b="-1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05172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149254D-8BC0-93EB-564F-9F601AF675F0}"/>
                  </a:ext>
                </a:extLst>
              </p:cNvPr>
              <p:cNvSpPr txBox="1"/>
              <p:nvPr/>
            </p:nvSpPr>
            <p:spPr>
              <a:xfrm>
                <a:off x="2777179" y="985670"/>
                <a:ext cx="11853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149254D-8BC0-93EB-564F-9F601AF67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179" y="985670"/>
                <a:ext cx="1185389" cy="276999"/>
              </a:xfrm>
              <a:prstGeom prst="rect">
                <a:avLst/>
              </a:prstGeom>
              <a:blipFill>
                <a:blip r:embed="rId8"/>
                <a:stretch>
                  <a:fillRect l="-1064" r="-319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BA06D5-CCF1-AC65-9A1D-E3C38D1C0DAD}"/>
                  </a:ext>
                </a:extLst>
              </p:cNvPr>
              <p:cNvSpPr txBox="1"/>
              <p:nvPr/>
            </p:nvSpPr>
            <p:spPr>
              <a:xfrm>
                <a:off x="2777180" y="1426012"/>
                <a:ext cx="19561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BA06D5-CCF1-AC65-9A1D-E3C38D1C0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180" y="1426012"/>
                <a:ext cx="1956177" cy="276999"/>
              </a:xfrm>
              <a:prstGeom prst="rect">
                <a:avLst/>
              </a:prstGeom>
              <a:blipFill>
                <a:blip r:embed="rId9"/>
                <a:stretch>
                  <a:fillRect l="-1290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E3CBF8E3-C955-CFE2-5F42-6CB74D5682BA}"/>
              </a:ext>
            </a:extLst>
          </p:cNvPr>
          <p:cNvSpPr txBox="1"/>
          <p:nvPr/>
        </p:nvSpPr>
        <p:spPr>
          <a:xfrm>
            <a:off x="440879" y="536506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Approximation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8F0EB5-EEAC-B00D-CC98-649733139326}"/>
              </a:ext>
            </a:extLst>
          </p:cNvPr>
          <p:cNvSpPr txBox="1"/>
          <p:nvPr/>
        </p:nvSpPr>
        <p:spPr>
          <a:xfrm>
            <a:off x="440879" y="976847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Error / residual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5CDA1B-85EC-AE99-392D-78E284DAB2DF}"/>
              </a:ext>
            </a:extLst>
          </p:cNvPr>
          <p:cNvSpPr txBox="1"/>
          <p:nvPr/>
        </p:nvSpPr>
        <p:spPr>
          <a:xfrm>
            <a:off x="440878" y="1932652"/>
            <a:ext cx="2182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Sum of the squares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o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errors /residuals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932FC8-0D5D-701D-F239-DCC6686E5C6C}"/>
                  </a:ext>
                </a:extLst>
              </p:cNvPr>
              <p:cNvSpPr txBox="1"/>
              <p:nvPr/>
            </p:nvSpPr>
            <p:spPr>
              <a:xfrm>
                <a:off x="2777179" y="1866353"/>
                <a:ext cx="3683701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sub>
                      </m:sSub>
                      <m:r>
                        <a:rPr kumimoji="0" lang="en-CA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0" lang="en-CA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932FC8-0D5D-701D-F239-DCC6686E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179" y="1866353"/>
                <a:ext cx="3683701" cy="778931"/>
              </a:xfrm>
              <a:prstGeom prst="rect">
                <a:avLst/>
              </a:prstGeom>
              <a:blipFill>
                <a:blip r:embed="rId10"/>
                <a:stretch>
                  <a:fillRect l="-8247" t="-109524" b="-1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D2F24998-85A9-9751-EA03-43058DADFC88}"/>
              </a:ext>
            </a:extLst>
          </p:cNvPr>
          <p:cNvSpPr txBox="1"/>
          <p:nvPr/>
        </p:nvSpPr>
        <p:spPr>
          <a:xfrm>
            <a:off x="440878" y="2656226"/>
            <a:ext cx="453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Minimize the sum of squares of residuals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691AAD3-7472-BE4D-F615-426025C49C34}"/>
                  </a:ext>
                </a:extLst>
              </p:cNvPr>
              <p:cNvSpPr txBox="1"/>
              <p:nvPr/>
            </p:nvSpPr>
            <p:spPr>
              <a:xfrm>
                <a:off x="541661" y="3100209"/>
                <a:ext cx="6136103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0" lang="en-CA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0=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691AAD3-7472-BE4D-F615-426025C49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61" y="3100209"/>
                <a:ext cx="6136103" cy="778931"/>
              </a:xfrm>
              <a:prstGeom prst="rect">
                <a:avLst/>
              </a:prstGeom>
              <a:blipFill>
                <a:blip r:embed="rId11"/>
                <a:stretch>
                  <a:fillRect l="-413" t="-112903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0543BC5-53AF-925D-A983-EC16AAA88C19}"/>
                  </a:ext>
                </a:extLst>
              </p:cNvPr>
              <p:cNvSpPr txBox="1"/>
              <p:nvPr/>
            </p:nvSpPr>
            <p:spPr>
              <a:xfrm>
                <a:off x="541660" y="3953791"/>
                <a:ext cx="6321282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0" lang="en-CA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0=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0543BC5-53AF-925D-A983-EC16AAA88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60" y="3953791"/>
                <a:ext cx="6321282" cy="778931"/>
              </a:xfrm>
              <a:prstGeom prst="rect">
                <a:avLst/>
              </a:prstGeom>
              <a:blipFill>
                <a:blip r:embed="rId12"/>
                <a:stretch>
                  <a:fillRect l="-401" t="-112903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A5926C9-F58D-7FC7-2B73-ACDEE2B80747}"/>
                  </a:ext>
                </a:extLst>
              </p:cNvPr>
              <p:cNvSpPr txBox="1"/>
              <p:nvPr/>
            </p:nvSpPr>
            <p:spPr>
              <a:xfrm>
                <a:off x="440878" y="4912136"/>
                <a:ext cx="2737288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e>
                      </m:nary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A5926C9-F58D-7FC7-2B73-ACDEE2B80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78" y="4912136"/>
                <a:ext cx="2737288" cy="778931"/>
              </a:xfrm>
              <a:prstGeom prst="rect">
                <a:avLst/>
              </a:prstGeom>
              <a:blipFill>
                <a:blip r:embed="rId13"/>
                <a:stretch>
                  <a:fillRect l="-19816" t="-109524" r="-10599" b="-169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596150C-7BA3-AA2C-C943-06CC60857AED}"/>
                  </a:ext>
                </a:extLst>
              </p:cNvPr>
              <p:cNvSpPr txBox="1"/>
              <p:nvPr/>
            </p:nvSpPr>
            <p:spPr>
              <a:xfrm>
                <a:off x="440878" y="5813355"/>
                <a:ext cx="3048270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596150C-7BA3-AA2C-C943-06CC60857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78" y="5813355"/>
                <a:ext cx="3048270" cy="778931"/>
              </a:xfrm>
              <a:prstGeom prst="rect">
                <a:avLst/>
              </a:prstGeom>
              <a:blipFill>
                <a:blip r:embed="rId14"/>
                <a:stretch>
                  <a:fillRect l="-17842" t="-111290" r="-332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87326E-8064-25E6-C7E4-436F3C21B887}"/>
                  </a:ext>
                </a:extLst>
              </p:cNvPr>
              <p:cNvSpPr txBox="1"/>
              <p:nvPr/>
            </p:nvSpPr>
            <p:spPr>
              <a:xfrm>
                <a:off x="4079422" y="5155311"/>
                <a:ext cx="2513509" cy="608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kumimoji="0" lang="en-CA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87326E-8064-25E6-C7E4-436F3C21B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2" y="5155311"/>
                <a:ext cx="2513509" cy="608500"/>
              </a:xfrm>
              <a:prstGeom prst="rect">
                <a:avLst/>
              </a:prstGeom>
              <a:blipFill>
                <a:blip r:embed="rId15"/>
                <a:stretch>
                  <a:fillRect l="-1005" t="-77551" b="-10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D0D023-07EC-5FED-56DD-9D537CF0314C}"/>
                  </a:ext>
                </a:extLst>
              </p:cNvPr>
              <p:cNvSpPr txBox="1"/>
              <p:nvPr/>
            </p:nvSpPr>
            <p:spPr>
              <a:xfrm>
                <a:off x="4079422" y="5966143"/>
                <a:ext cx="3463769" cy="533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− </m:t>
                      </m:r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− </m:t>
                      </m:r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acc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D0D023-07EC-5FED-56DD-9D537CF03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2" y="5966143"/>
                <a:ext cx="3463769" cy="533672"/>
              </a:xfrm>
              <a:prstGeom prst="rect">
                <a:avLst/>
              </a:prstGeom>
              <a:blipFill>
                <a:blip r:embed="rId16"/>
                <a:stretch>
                  <a:fillRect t="-86047" r="-733" b="-76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5A74F0F3-5FB8-A826-CD77-C4055490BD84}"/>
              </a:ext>
            </a:extLst>
          </p:cNvPr>
          <p:cNvSpPr/>
          <p:nvPr/>
        </p:nvSpPr>
        <p:spPr>
          <a:xfrm>
            <a:off x="3480566" y="5176548"/>
            <a:ext cx="258291" cy="1273614"/>
          </a:xfrm>
          <a:prstGeom prst="rightBrace">
            <a:avLst>
              <a:gd name="adj1" fmla="val 43427"/>
              <a:gd name="adj2" fmla="val 5097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05202E-62C0-8764-5715-971B6A3DDB0D}"/>
              </a:ext>
            </a:extLst>
          </p:cNvPr>
          <p:cNvSpPr txBox="1"/>
          <p:nvPr/>
        </p:nvSpPr>
        <p:spPr>
          <a:xfrm>
            <a:off x="3702301" y="108686"/>
            <a:ext cx="4243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Linear (Least Squares) Regression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9982EF-0161-1AB5-1DEB-7CC248D38FFC}"/>
              </a:ext>
            </a:extLst>
          </p:cNvPr>
          <p:cNvSpPr txBox="1"/>
          <p:nvPr/>
        </p:nvSpPr>
        <p:spPr>
          <a:xfrm>
            <a:off x="214978" y="4637763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Normal Equations</a:t>
            </a:r>
          </a:p>
        </p:txBody>
      </p:sp>
    </p:spTree>
    <p:extLst>
      <p:ext uri="{BB962C8B-B14F-4D97-AF65-F5344CB8AC3E}">
        <p14:creationId xmlns:p14="http://schemas.microsoft.com/office/powerpoint/2010/main" val="3852135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00798BE-25D1-5136-5F89-A612C17F11C7}"/>
              </a:ext>
            </a:extLst>
          </p:cNvPr>
          <p:cNvGraphicFramePr/>
          <p:nvPr/>
        </p:nvGraphicFramePr>
        <p:xfrm>
          <a:off x="5358296" y="333008"/>
          <a:ext cx="5639353" cy="3759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5B35D3E8-B05A-B0F6-FF91-8353AEAD1B0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3846" y="458044"/>
              <a:ext cx="4539975" cy="2838450"/>
            </p:xfrm>
            <a:graphic>
              <a:graphicData uri="http://schemas.openxmlformats.org/drawingml/2006/table">
                <a:tbl>
                  <a:tblPr>
                    <a:solidFill>
                      <a:srgbClr val="38EE09">
                        <a:alpha val="50980"/>
                      </a:srgbClr>
                    </a:solidFill>
                    <a:tableStyleId>{5C22544A-7EE6-4342-B048-85BDC9FD1C3A}</a:tableStyleId>
                  </a:tblPr>
                  <a:tblGrid>
                    <a:gridCol w="907995">
                      <a:extLst>
                        <a:ext uri="{9D8B030D-6E8A-4147-A177-3AD203B41FA5}">
                          <a16:colId xmlns:a16="http://schemas.microsoft.com/office/drawing/2014/main" val="680080973"/>
                        </a:ext>
                      </a:extLst>
                    </a:gridCol>
                    <a:gridCol w="907995">
                      <a:extLst>
                        <a:ext uri="{9D8B030D-6E8A-4147-A177-3AD203B41FA5}">
                          <a16:colId xmlns:a16="http://schemas.microsoft.com/office/drawing/2014/main" val="3416823875"/>
                        </a:ext>
                      </a:extLst>
                    </a:gridCol>
                    <a:gridCol w="907995">
                      <a:extLst>
                        <a:ext uri="{9D8B030D-6E8A-4147-A177-3AD203B41FA5}">
                          <a16:colId xmlns:a16="http://schemas.microsoft.com/office/drawing/2014/main" val="2172152996"/>
                        </a:ext>
                      </a:extLst>
                    </a:gridCol>
                    <a:gridCol w="907995">
                      <a:extLst>
                        <a:ext uri="{9D8B030D-6E8A-4147-A177-3AD203B41FA5}">
                          <a16:colId xmlns:a16="http://schemas.microsoft.com/office/drawing/2014/main" val="711051749"/>
                        </a:ext>
                      </a:extLst>
                    </a:gridCol>
                    <a:gridCol w="907995">
                      <a:extLst>
                        <a:ext uri="{9D8B030D-6E8A-4147-A177-3AD203B41FA5}">
                          <a16:colId xmlns:a16="http://schemas.microsoft.com/office/drawing/2014/main" val="2178431422"/>
                        </a:ext>
                      </a:extLst>
                    </a:gridCol>
                  </a:tblGrid>
                  <a:tr h="2032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CA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>
                        <a:solidFill>
                          <a:srgbClr val="92D050">
                            <a:alpha val="5058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>
                        <a:solidFill>
                          <a:srgbClr val="92D050">
                            <a:alpha val="5058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CA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>
                        <a:solidFill>
                          <a:srgbClr val="92D050">
                            <a:alpha val="5058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CA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CA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>
                        <a:solidFill>
                          <a:srgbClr val="92D050">
                            <a:alpha val="5058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>
                        <a:solidFill>
                          <a:srgbClr val="92D050">
                            <a:alpha val="5058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3070047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10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25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100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250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26052143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20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70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400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1400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96803404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30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380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900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11400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18937999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40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550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1600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22000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4201204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50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610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2500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30500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90558187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60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1220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3600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73200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1858886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70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830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4900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58100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9501950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80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1450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6400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116000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69146267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Sums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360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5135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20400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312850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470446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5B35D3E8-B05A-B0F6-FF91-8353AEAD1B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6630802"/>
                  </p:ext>
                </p:extLst>
              </p:nvPr>
            </p:nvGraphicFramePr>
            <p:xfrm>
              <a:off x="723846" y="458044"/>
              <a:ext cx="4539975" cy="2838450"/>
            </p:xfrm>
            <a:graphic>
              <a:graphicData uri="http://schemas.openxmlformats.org/drawingml/2006/table">
                <a:tbl>
                  <a:tblPr>
                    <a:solidFill>
                      <a:srgbClr val="38EE09">
                        <a:alpha val="50980"/>
                      </a:srgbClr>
                    </a:solidFill>
                    <a:tableStyleId>{5C22544A-7EE6-4342-B048-85BDC9FD1C3A}</a:tableStyleId>
                  </a:tblPr>
                  <a:tblGrid>
                    <a:gridCol w="907995">
                      <a:extLst>
                        <a:ext uri="{9D8B030D-6E8A-4147-A177-3AD203B41FA5}">
                          <a16:colId xmlns:a16="http://schemas.microsoft.com/office/drawing/2014/main" val="680080973"/>
                        </a:ext>
                      </a:extLst>
                    </a:gridCol>
                    <a:gridCol w="907995">
                      <a:extLst>
                        <a:ext uri="{9D8B030D-6E8A-4147-A177-3AD203B41FA5}">
                          <a16:colId xmlns:a16="http://schemas.microsoft.com/office/drawing/2014/main" val="3416823875"/>
                        </a:ext>
                      </a:extLst>
                    </a:gridCol>
                    <a:gridCol w="907995">
                      <a:extLst>
                        <a:ext uri="{9D8B030D-6E8A-4147-A177-3AD203B41FA5}">
                          <a16:colId xmlns:a16="http://schemas.microsoft.com/office/drawing/2014/main" val="2172152996"/>
                        </a:ext>
                      </a:extLst>
                    </a:gridCol>
                    <a:gridCol w="907995">
                      <a:extLst>
                        <a:ext uri="{9D8B030D-6E8A-4147-A177-3AD203B41FA5}">
                          <a16:colId xmlns:a16="http://schemas.microsoft.com/office/drawing/2014/main" val="711051749"/>
                        </a:ext>
                      </a:extLst>
                    </a:gridCol>
                    <a:gridCol w="907995">
                      <a:extLst>
                        <a:ext uri="{9D8B030D-6E8A-4147-A177-3AD203B41FA5}">
                          <a16:colId xmlns:a16="http://schemas.microsoft.com/office/drawing/2014/main" val="2178431422"/>
                        </a:ext>
                      </a:extLst>
                    </a:gridCol>
                  </a:tblGrid>
                  <a:tr h="2838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>
                        <a:blipFill>
                          <a:blip r:embed="rId3"/>
                          <a:stretch>
                            <a:fillRect t="-4545" r="-400000" b="-96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>
                        <a:blipFill>
                          <a:blip r:embed="rId3"/>
                          <a:stretch>
                            <a:fillRect l="-100000" t="-4545" r="-300000" b="-96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>
                        <a:blipFill>
                          <a:blip r:embed="rId3"/>
                          <a:stretch>
                            <a:fillRect l="-202817" t="-4545" r="-204225" b="-96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>
                        <a:blipFill>
                          <a:blip r:embed="rId3"/>
                          <a:stretch>
                            <a:fillRect l="-298611" t="-4545" r="-101389" b="-96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>
                        <a:blipFill>
                          <a:blip r:embed="rId3"/>
                          <a:stretch>
                            <a:fillRect l="-398611" t="-4545" r="-1389" b="-96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3070047"/>
                      </a:ext>
                    </a:extLst>
                  </a:tr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10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25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100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250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26052143"/>
                      </a:ext>
                    </a:extLst>
                  </a:tr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20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70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400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1400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96803404"/>
                      </a:ext>
                    </a:extLst>
                  </a:tr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30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380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900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11400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18937999"/>
                      </a:ext>
                    </a:extLst>
                  </a:tr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40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550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1600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22000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4201204"/>
                      </a:ext>
                    </a:extLst>
                  </a:tr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50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610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2500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30500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90558187"/>
                      </a:ext>
                    </a:extLst>
                  </a:tr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60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1220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3600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73200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1858886"/>
                      </a:ext>
                    </a:extLst>
                  </a:tr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70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830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4900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58100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9501950"/>
                      </a:ext>
                    </a:extLst>
                  </a:tr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80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1450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6400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116000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69146267"/>
                      </a:ext>
                    </a:extLst>
                  </a:tr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Sums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360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>
                              <a:effectLst/>
                            </a:rPr>
                            <a:t>5135</a:t>
                          </a:r>
                          <a:endParaRPr lang="en-CA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20400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A" sz="1600" u="none" strike="noStrike" dirty="0">
                              <a:effectLst/>
                            </a:rPr>
                            <a:t>312850</a:t>
                          </a:r>
                          <a:endParaRPr lang="en-CA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470446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E6A303-953E-D553-A0AB-7D3C778F993A}"/>
                  </a:ext>
                </a:extLst>
              </p:cNvPr>
              <p:cNvSpPr txBox="1"/>
              <p:nvPr/>
            </p:nvSpPr>
            <p:spPr>
              <a:xfrm>
                <a:off x="470451" y="3429000"/>
                <a:ext cx="2254463" cy="544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acc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360</m:t>
                          </m:r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=45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E6A303-953E-D553-A0AB-7D3C778F9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51" y="3429000"/>
                <a:ext cx="2254463" cy="544252"/>
              </a:xfrm>
              <a:prstGeom prst="rect">
                <a:avLst/>
              </a:prstGeom>
              <a:blipFill>
                <a:blip r:embed="rId4"/>
                <a:stretch>
                  <a:fillRect t="-88372" r="-1676" b="-74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1623AD-4D0C-A418-D20A-696F7FED9613}"/>
                  </a:ext>
                </a:extLst>
              </p:cNvPr>
              <p:cNvSpPr txBox="1"/>
              <p:nvPr/>
            </p:nvSpPr>
            <p:spPr>
              <a:xfrm>
                <a:off x="470451" y="4116176"/>
                <a:ext cx="2947153" cy="544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5135</m:t>
                          </m:r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=641.875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1623AD-4D0C-A418-D20A-696F7FED9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51" y="4116176"/>
                <a:ext cx="2947153" cy="544252"/>
              </a:xfrm>
              <a:prstGeom prst="rect">
                <a:avLst/>
              </a:prstGeom>
              <a:blipFill>
                <a:blip r:embed="rId5"/>
                <a:stretch>
                  <a:fillRect l="-855" t="-86364" r="-855" b="-7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A4A56C-AADC-C28B-6749-FEC15E1D7AF8}"/>
                  </a:ext>
                </a:extLst>
              </p:cNvPr>
              <p:cNvSpPr txBox="1"/>
              <p:nvPr/>
            </p:nvSpPr>
            <p:spPr>
              <a:xfrm>
                <a:off x="470451" y="4803352"/>
                <a:ext cx="6619633" cy="659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/>
                                <m:sub/>
                                <m:sup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</m:t>
                          </m:r>
                          <m:d>
                            <m:dPr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312850</m:t>
                              </m:r>
                            </m:e>
                          </m:d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−360(5135)</m:t>
                          </m:r>
                        </m:num>
                        <m:den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</m:t>
                          </m:r>
                          <m:d>
                            <m:dPr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20400</m:t>
                              </m:r>
                            </m:e>
                          </m:d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−(360)(360)</m:t>
                          </m:r>
                        </m:den>
                      </m:f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=19.47024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A4A56C-AADC-C28B-6749-FEC15E1D7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51" y="4803352"/>
                <a:ext cx="6619633" cy="659604"/>
              </a:xfrm>
              <a:prstGeom prst="rect">
                <a:avLst/>
              </a:prstGeom>
              <a:blipFill>
                <a:blip r:embed="rId6"/>
                <a:stretch>
                  <a:fillRect t="-71698" r="-191" b="-98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6E4E72-18AC-4C99-DFCF-F4E1AFC1F3EC}"/>
                  </a:ext>
                </a:extLst>
              </p:cNvPr>
              <p:cNvSpPr txBox="1"/>
              <p:nvPr/>
            </p:nvSpPr>
            <p:spPr>
              <a:xfrm>
                <a:off x="470451" y="5638773"/>
                <a:ext cx="5961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acc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641.875</m:t>
                          </m:r>
                        </m:e>
                      </m:d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d>
                        <m:d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19.47024</m:t>
                          </m:r>
                        </m:e>
                      </m:d>
                      <m:d>
                        <m:d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45</m:t>
                          </m:r>
                        </m:e>
                      </m:d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=−234.2857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6E4E72-18AC-4C99-DFCF-F4E1AFC1F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51" y="5638773"/>
                <a:ext cx="5961568" cy="276999"/>
              </a:xfrm>
              <a:prstGeom prst="rect">
                <a:avLst/>
              </a:prstGeom>
              <a:blipFill>
                <a:blip r:embed="rId7"/>
                <a:stretch>
                  <a:fillRect r="-425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1B755FBF-8161-D0B9-6534-DC277E48E70A}"/>
              </a:ext>
            </a:extLst>
          </p:cNvPr>
          <p:cNvSpPr/>
          <p:nvPr/>
        </p:nvSpPr>
        <p:spPr>
          <a:xfrm>
            <a:off x="7931340" y="4803352"/>
            <a:ext cx="216000" cy="1385413"/>
          </a:xfrm>
          <a:prstGeom prst="rightBrace">
            <a:avLst>
              <a:gd name="adj1" fmla="val 72599"/>
              <a:gd name="adj2" fmla="val 5095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CAF45B-E466-076A-15CC-7FAD0AA28ECC}"/>
                  </a:ext>
                </a:extLst>
              </p:cNvPr>
              <p:cNvSpPr txBox="1"/>
              <p:nvPr/>
            </p:nvSpPr>
            <p:spPr>
              <a:xfrm>
                <a:off x="8330728" y="5311392"/>
                <a:ext cx="30926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CA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y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=19.47024 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−234.2857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CAF45B-E466-076A-15CC-7FAD0AA28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728" y="5311392"/>
                <a:ext cx="3092645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307002-AE90-9947-B44B-AAB5DC56FF76}"/>
              </a:ext>
            </a:extLst>
          </p:cNvPr>
          <p:cNvSpPr txBox="1"/>
          <p:nvPr/>
        </p:nvSpPr>
        <p:spPr>
          <a:xfrm>
            <a:off x="622616" y="88712"/>
            <a:ext cx="453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Example: Linear Least Squares Regression</a:t>
            </a:r>
          </a:p>
        </p:txBody>
      </p:sp>
    </p:spTree>
    <p:extLst>
      <p:ext uri="{BB962C8B-B14F-4D97-AF65-F5344CB8AC3E}">
        <p14:creationId xmlns:p14="http://schemas.microsoft.com/office/powerpoint/2010/main" val="270586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C9198C-A0D1-A637-40B5-1F5CB21FC84E}"/>
              </a:ext>
            </a:extLst>
          </p:cNvPr>
          <p:cNvSpPr txBox="1"/>
          <p:nvPr/>
        </p:nvSpPr>
        <p:spPr>
          <a:xfrm>
            <a:off x="146632" y="439472"/>
            <a:ext cx="821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How Good is the Fitness /  Regressions? – Error Estimate</a:t>
            </a:r>
          </a:p>
        </p:txBody>
      </p:sp>
      <p:pic>
        <p:nvPicPr>
          <p:cNvPr id="4" name="Picture 3" descr="A diagram of a solar panel&#10;&#10;Description automatically generated with low confidence">
            <a:extLst>
              <a:ext uri="{FF2B5EF4-FFF2-40B4-BE49-F238E27FC236}">
                <a16:creationId xmlns:a16="http://schemas.microsoft.com/office/drawing/2014/main" id="{8D07E76F-07D7-DA06-2892-79461FAFD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32" y="3337527"/>
            <a:ext cx="6536725" cy="28002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7E29E1-DE40-A015-2BC3-AC022E7D6711}"/>
                  </a:ext>
                </a:extLst>
              </p:cNvPr>
              <p:cNvSpPr txBox="1"/>
              <p:nvPr/>
            </p:nvSpPr>
            <p:spPr>
              <a:xfrm>
                <a:off x="3871040" y="1338849"/>
                <a:ext cx="2595711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sub>
                      </m:sSub>
                      <m:r>
                        <a:rPr kumimoji="0" lang="en-CA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7E29E1-DE40-A015-2BC3-AC022E7D6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040" y="1338849"/>
                <a:ext cx="2595711" cy="778931"/>
              </a:xfrm>
              <a:prstGeom prst="rect">
                <a:avLst/>
              </a:prstGeom>
              <a:blipFill>
                <a:blip r:embed="rId3"/>
                <a:stretch>
                  <a:fillRect l="-11650"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93266C-5843-4E0C-6C1A-91B70851BAB3}"/>
                  </a:ext>
                </a:extLst>
              </p:cNvPr>
              <p:cNvSpPr txBox="1"/>
              <p:nvPr/>
            </p:nvSpPr>
            <p:spPr>
              <a:xfrm>
                <a:off x="1177409" y="1338849"/>
                <a:ext cx="1792157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CA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0" lang="en-CA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93266C-5843-4E0C-6C1A-91B70851B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409" y="1338849"/>
                <a:ext cx="1792157" cy="778931"/>
              </a:xfrm>
              <a:prstGeom prst="rect">
                <a:avLst/>
              </a:prstGeom>
              <a:blipFill>
                <a:blip r:embed="rId4"/>
                <a:stretch>
                  <a:fillRect l="-17606"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AF734503-46A1-7746-8C6B-221A97137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0961" y="197885"/>
            <a:ext cx="3411607" cy="26318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8B9547-C6B1-E4A8-7D8D-4B6DE0441269}"/>
              </a:ext>
            </a:extLst>
          </p:cNvPr>
          <p:cNvSpPr txBox="1"/>
          <p:nvPr/>
        </p:nvSpPr>
        <p:spPr>
          <a:xfrm>
            <a:off x="986984" y="2506530"/>
            <a:ext cx="2725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Measures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Spread around the mean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BAF67-5F70-ADEA-AAED-8EB24DAAB6B4}"/>
              </a:ext>
            </a:extLst>
          </p:cNvPr>
          <p:cNvSpPr txBox="1"/>
          <p:nvPr/>
        </p:nvSpPr>
        <p:spPr>
          <a:xfrm>
            <a:off x="3789409" y="2512058"/>
            <a:ext cx="361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Measures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Spread around the regression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FFF5BB-EFC0-8FFC-887B-153A5CDA4AD6}"/>
                  </a:ext>
                </a:extLst>
              </p:cNvPr>
              <p:cNvSpPr txBox="1"/>
              <p:nvPr/>
            </p:nvSpPr>
            <p:spPr>
              <a:xfrm>
                <a:off x="7692544" y="3300733"/>
                <a:ext cx="1548244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num>
                            <m:den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den>
                          </m:f>
                        </m:sub>
                      </m:sSub>
                      <m:r>
                        <a:rPr kumimoji="0" lang="en-CA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  <m: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FFF5BB-EFC0-8FFC-887B-153A5CDA4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544" y="3300733"/>
                <a:ext cx="1548244" cy="818366"/>
              </a:xfrm>
              <a:prstGeom prst="rect">
                <a:avLst/>
              </a:prstGeom>
              <a:blipFill>
                <a:blip r:embed="rId6"/>
                <a:stretch>
                  <a:fillRect l="-3252" r="-3252" b="-39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6D262F4-FF48-99E3-52C2-46B252E96446}"/>
              </a:ext>
            </a:extLst>
          </p:cNvPr>
          <p:cNvSpPr txBox="1"/>
          <p:nvPr/>
        </p:nvSpPr>
        <p:spPr>
          <a:xfrm>
            <a:off x="7611175" y="2903809"/>
            <a:ext cx="325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Standard Error of the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2605A5-0A5D-075F-3A56-CBD863F9E17B}"/>
                  </a:ext>
                </a:extLst>
              </p:cNvPr>
              <p:cNvSpPr txBox="1"/>
              <p:nvPr/>
            </p:nvSpPr>
            <p:spPr>
              <a:xfrm>
                <a:off x="7692544" y="4668356"/>
                <a:ext cx="1346010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r>
                        <a:rPr kumimoji="0" lang="en-CA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2605A5-0A5D-075F-3A56-CBD863F9E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544" y="4668356"/>
                <a:ext cx="1346010" cy="818366"/>
              </a:xfrm>
              <a:prstGeom prst="rect">
                <a:avLst/>
              </a:prstGeom>
              <a:blipFill>
                <a:blip r:embed="rId7"/>
                <a:stretch>
                  <a:fillRect l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196091A-238C-E2AE-129A-ADF2DAB1B65A}"/>
              </a:ext>
            </a:extLst>
          </p:cNvPr>
          <p:cNvSpPr txBox="1"/>
          <p:nvPr/>
        </p:nvSpPr>
        <p:spPr>
          <a:xfrm>
            <a:off x="7611175" y="4289414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Correlation Coefficient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843557-48EC-50BA-6D6E-45D3B725BAF4}"/>
                  </a:ext>
                </a:extLst>
              </p:cNvPr>
              <p:cNvSpPr txBox="1"/>
              <p:nvPr/>
            </p:nvSpPr>
            <p:spPr>
              <a:xfrm>
                <a:off x="7692544" y="5578817"/>
                <a:ext cx="4085221" cy="880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r>
                        <a:rPr kumimoji="0" lang="en-CA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CA" sz="1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CA" sz="1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1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CA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CA" sz="1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CA" sz="1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1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843557-48EC-50BA-6D6E-45D3B725B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544" y="5578817"/>
                <a:ext cx="4085221" cy="880049"/>
              </a:xfrm>
              <a:prstGeom prst="rect">
                <a:avLst/>
              </a:prstGeom>
              <a:blipFill>
                <a:blip r:embed="rId8"/>
                <a:stretch>
                  <a:fillRect l="-310" t="-54286" b="-6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3836716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5819</TotalTime>
  <Words>3902</Words>
  <Application>Microsoft Macintosh PowerPoint</Application>
  <PresentationFormat>Widescreen</PresentationFormat>
  <Paragraphs>1056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Consolas</vt:lpstr>
      <vt:lpstr>Grandview</vt:lpstr>
      <vt:lpstr>Grandview Display</vt:lpstr>
      <vt:lpstr>CitationVTI</vt:lpstr>
      <vt:lpstr>Office Theme</vt:lpstr>
      <vt:lpstr>1_Office Theme</vt:lpstr>
      <vt:lpstr>2_Office Theme</vt:lpstr>
      <vt:lpstr>SEP760 Cyber Physical Systems</vt:lpstr>
      <vt:lpstr>PowerPoint Presentation</vt:lpstr>
      <vt:lpstr>Housing Price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Important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700 Scientific Computing  Lecture 6</dc:title>
  <dc:creator>Anwar Mirza</dc:creator>
  <cp:lastModifiedBy>Dr. Anwar Majid Mirza</cp:lastModifiedBy>
  <cp:revision>30</cp:revision>
  <dcterms:created xsi:type="dcterms:W3CDTF">2023-02-10T13:39:23Z</dcterms:created>
  <dcterms:modified xsi:type="dcterms:W3CDTF">2025-07-09T19:41:43Z</dcterms:modified>
</cp:coreProperties>
</file>